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6"/>
    <p:sldMasterId id="214748367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Lst>
  <p:sldSz cy="5143500" cx="9144000"/>
  <p:notesSz cx="6858000" cy="9144000"/>
  <p:embeddedFontLst>
    <p:embeddedFont>
      <p:font typeface="Frank Ruhl Libre Medium"/>
      <p:regular r:id="rId30"/>
      <p:bold r:id="rId31"/>
    </p:embeddedFont>
    <p:embeddedFont>
      <p:font typeface="Roboto"/>
      <p:regular r:id="rId32"/>
      <p:bold r:id="rId33"/>
      <p:italic r:id="rId34"/>
      <p:boldItalic r:id="rId35"/>
    </p:embeddedFont>
    <p:embeddedFont>
      <p:font typeface="Garamond"/>
      <p:regular r:id="rId36"/>
      <p:bold r:id="rId37"/>
      <p:italic r:id="rId38"/>
      <p:boldItalic r:id="rId39"/>
    </p:embeddedFont>
    <p:embeddedFont>
      <p:font typeface="Montserrat"/>
      <p:regular r:id="rId40"/>
      <p:bold r:id="rId41"/>
      <p:italic r:id="rId42"/>
      <p:boldItalic r:id="rId43"/>
    </p:embeddedFont>
    <p:embeddedFont>
      <p:font typeface="Frank Ruhl Libre"/>
      <p:regular r:id="rId44"/>
      <p:bold r:id="rId45"/>
    </p:embeddedFont>
    <p:embeddedFont>
      <p:font typeface="EB Garamond"/>
      <p:regular r:id="rId46"/>
      <p:bold r:id="rId47"/>
      <p:italic r:id="rId48"/>
      <p:boldItalic r:id="rId49"/>
    </p:embeddedFont>
    <p:embeddedFont>
      <p:font typeface="Libre Baskerville"/>
      <p:regular r:id="rId50"/>
      <p:bold r:id="rId51"/>
      <p:italic r:id="rId52"/>
    </p:embeddedFont>
    <p:embeddedFont>
      <p:font typeface="Frank Ruhl Libre Light"/>
      <p:regular r:id="rId53"/>
      <p:bold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Konstantina Liagkou"/>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F95DD3F-9914-4E30-AAE8-22C250F35209}">
  <a:tblStyle styleId="{1F95DD3F-9914-4E30-AAE8-22C250F35209}"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regular.fntdata"/><Relationship Id="rId42" Type="http://schemas.openxmlformats.org/officeDocument/2006/relationships/font" Target="fonts/Montserrat-italic.fntdata"/><Relationship Id="rId41" Type="http://schemas.openxmlformats.org/officeDocument/2006/relationships/font" Target="fonts/Montserrat-bold.fntdata"/><Relationship Id="rId44" Type="http://schemas.openxmlformats.org/officeDocument/2006/relationships/font" Target="fonts/FrankRuhlLibre-regular.fntdata"/><Relationship Id="rId43" Type="http://schemas.openxmlformats.org/officeDocument/2006/relationships/font" Target="fonts/Montserrat-boldItalic.fntdata"/><Relationship Id="rId46" Type="http://schemas.openxmlformats.org/officeDocument/2006/relationships/font" Target="fonts/EBGaramond-regular.fntdata"/><Relationship Id="rId45" Type="http://schemas.openxmlformats.org/officeDocument/2006/relationships/font" Target="fonts/FrankRuhlLibre-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font" Target="fonts/EBGaramond-italic.fntdata"/><Relationship Id="rId47" Type="http://schemas.openxmlformats.org/officeDocument/2006/relationships/font" Target="fonts/EBGaramond-bold.fntdata"/><Relationship Id="rId49" Type="http://schemas.openxmlformats.org/officeDocument/2006/relationships/font" Target="fonts/EBGaramond-boldItalic.fntdata"/><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slideMaster" Target="slideMasters/slideMaster2.xml"/><Relationship Id="rId8" Type="http://schemas.openxmlformats.org/officeDocument/2006/relationships/notesMaster" Target="notesMasters/notesMaster1.xml"/><Relationship Id="rId31" Type="http://schemas.openxmlformats.org/officeDocument/2006/relationships/font" Target="fonts/FrankRuhlLibreMedium-bold.fntdata"/><Relationship Id="rId30" Type="http://schemas.openxmlformats.org/officeDocument/2006/relationships/font" Target="fonts/FrankRuhlLibreMedium-regular.fntdata"/><Relationship Id="rId33" Type="http://schemas.openxmlformats.org/officeDocument/2006/relationships/font" Target="fonts/Roboto-bold.fntdata"/><Relationship Id="rId32" Type="http://schemas.openxmlformats.org/officeDocument/2006/relationships/font" Target="fonts/Roboto-regular.fntdata"/><Relationship Id="rId35" Type="http://schemas.openxmlformats.org/officeDocument/2006/relationships/font" Target="fonts/Roboto-boldItalic.fntdata"/><Relationship Id="rId34" Type="http://schemas.openxmlformats.org/officeDocument/2006/relationships/font" Target="fonts/Roboto-italic.fntdata"/><Relationship Id="rId37" Type="http://schemas.openxmlformats.org/officeDocument/2006/relationships/font" Target="fonts/Garamond-bold.fntdata"/><Relationship Id="rId36" Type="http://schemas.openxmlformats.org/officeDocument/2006/relationships/font" Target="fonts/Garamond-regular.fntdata"/><Relationship Id="rId39" Type="http://schemas.openxmlformats.org/officeDocument/2006/relationships/font" Target="fonts/Garamond-boldItalic.fntdata"/><Relationship Id="rId38" Type="http://schemas.openxmlformats.org/officeDocument/2006/relationships/font" Target="fonts/Garamond-italic.fntdata"/><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LibreBaskerville-bold.fntdata"/><Relationship Id="rId50" Type="http://schemas.openxmlformats.org/officeDocument/2006/relationships/font" Target="fonts/LibreBaskerville-regular.fntdata"/><Relationship Id="rId53" Type="http://schemas.openxmlformats.org/officeDocument/2006/relationships/font" Target="fonts/FrankRuhlLibreLight-regular.fntdata"/><Relationship Id="rId52" Type="http://schemas.openxmlformats.org/officeDocument/2006/relationships/font" Target="fonts/LibreBaskerville-italic.fntdata"/><Relationship Id="rId11" Type="http://schemas.openxmlformats.org/officeDocument/2006/relationships/slide" Target="slides/slide3.xml"/><Relationship Id="rId10" Type="http://schemas.openxmlformats.org/officeDocument/2006/relationships/slide" Target="slides/slide2.xml"/><Relationship Id="rId54" Type="http://schemas.openxmlformats.org/officeDocument/2006/relationships/font" Target="fonts/FrankRuhlLibreLight-bold.fntdata"/><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11-20T15:21:07.142">
    <p:pos x="2926" y="537"/>
    <p:text>not correct number. Coming soon</p:text>
  </p:cm>
</p:cmLst>
</file>

<file path=ppt/media/image1.jpg>
</file>

<file path=ppt/media/image11.jpg>
</file>

<file path=ppt/media/image12.jpg>
</file>

<file path=ppt/media/image13.jpg>
</file>

<file path=ppt/media/image14.jpg>
</file>

<file path=ppt/media/image15.png>
</file>

<file path=ppt/media/image16.jpg>
</file>

<file path=ppt/media/image17.png>
</file>

<file path=ppt/media/image2.jp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2.jpg>
</file>

<file path=ppt/media/image33.png>
</file>

<file path=ppt/media/image34.pn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942872503d_0_77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942872503d_0_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1200"/>
              </a:spcBef>
              <a:spcAft>
                <a:spcPts val="1200"/>
              </a:spcAft>
              <a:buNone/>
            </a:pPr>
            <a:r>
              <a:rPr lang="el">
                <a:solidFill>
                  <a:schemeClr val="dk1"/>
                </a:solidFill>
                <a:latin typeface="Times New Roman"/>
                <a:ea typeface="Times New Roman"/>
                <a:cs typeface="Times New Roman"/>
                <a:sym typeface="Times New Roman"/>
              </a:rPr>
              <a:t>Ewa: Good afternoon, my name is Ewa Machotka and I’m Associate Professor at Stockholm University. I’m an art historian specializing in Edo ukiyo-e prints and I’m here together with Dr. John Pavlopoulos from Athens University of Economy and Bussiness, and Konstantina Liagkou from Athens Technology Center. John and Konstantina are computer scientists and specialists in Machine Learning and Natural Language Processing. All 3 of us will present today to embody the collaborative spirit of the DH projects, as stressed yesterday by Prof. Kitamoto. We will present the results of the first phase of our project on mapping </a:t>
            </a:r>
            <a:r>
              <a:rPr i="1" lang="el">
                <a:solidFill>
                  <a:schemeClr val="dk1"/>
                </a:solidFill>
                <a:latin typeface="Times New Roman"/>
                <a:ea typeface="Times New Roman"/>
                <a:cs typeface="Times New Roman"/>
                <a:sym typeface="Times New Roman"/>
              </a:rPr>
              <a:t>meisho</a:t>
            </a:r>
            <a:r>
              <a:rPr lang="el">
                <a:solidFill>
                  <a:schemeClr val="dk1"/>
                </a:solidFill>
                <a:latin typeface="Times New Roman"/>
                <a:ea typeface="Times New Roman"/>
                <a:cs typeface="Times New Roman"/>
                <a:sym typeface="Times New Roman"/>
              </a:rPr>
              <a:t> (or famous places) depicted in early modern prints through Natural Language Processing</a:t>
            </a:r>
            <a:r>
              <a:rPr lang="el">
                <a:solidFill>
                  <a:schemeClr val="dk1"/>
                </a:solidFill>
                <a:highlight>
                  <a:srgbClr val="FFFFFF"/>
                </a:highlight>
                <a:latin typeface="Times New Roman"/>
                <a:ea typeface="Times New Roman"/>
                <a:cs typeface="Times New Roman"/>
                <a:sym typeface="Times New Roman"/>
              </a:rPr>
              <a:t> tools, focusing on challenges and solutions inherent to this type of interdisciplinary work.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9c4db64010_0_17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9c4db64010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l">
                <a:solidFill>
                  <a:schemeClr val="dk1"/>
                </a:solidFill>
                <a:latin typeface="Times New Roman"/>
                <a:ea typeface="Times New Roman"/>
                <a:cs typeface="Times New Roman"/>
                <a:sym typeface="Times New Roman"/>
              </a:rPr>
              <a:t>Konstantina: </a:t>
            </a:r>
            <a:r>
              <a:rPr lang="el">
                <a:solidFill>
                  <a:srgbClr val="0E101A"/>
                </a:solidFill>
                <a:latin typeface="Times New Roman"/>
                <a:ea typeface="Times New Roman"/>
                <a:cs typeface="Times New Roman"/>
                <a:sym typeface="Times New Roman"/>
              </a:rPr>
              <a:t>We observed, however, that this</a:t>
            </a:r>
            <a:r>
              <a:rPr lang="el">
                <a:solidFill>
                  <a:srgbClr val="0E101A"/>
                </a:solidFill>
                <a:latin typeface="Times New Roman"/>
                <a:ea typeface="Times New Roman"/>
                <a:cs typeface="Times New Roman"/>
                <a:sym typeface="Times New Roman"/>
              </a:rPr>
              <a:t> Viewer did not work perfectly.</a:t>
            </a:r>
            <a:r>
              <a:rPr lang="el">
                <a:solidFill>
                  <a:schemeClr val="dk1"/>
                </a:solidFill>
                <a:latin typeface="Times New Roman"/>
                <a:ea typeface="Times New Roman"/>
                <a:cs typeface="Times New Roman"/>
                <a:sym typeface="Times New Roman"/>
              </a:rPr>
              <a:t> </a:t>
            </a:r>
            <a:r>
              <a:rPr lang="el">
                <a:solidFill>
                  <a:srgbClr val="0E101A"/>
                </a:solidFill>
                <a:latin typeface="Times New Roman"/>
                <a:ea typeface="Times New Roman"/>
                <a:cs typeface="Times New Roman"/>
                <a:sym typeface="Times New Roman"/>
              </a:rPr>
              <a:t>For example, it included different kind of entities, and not only place-names. Also, geolocation of some entities was faulty. </a:t>
            </a:r>
            <a:endParaRPr>
              <a:solidFill>
                <a:srgbClr val="0E101A"/>
              </a:solidFill>
              <a:latin typeface="Times New Roman"/>
              <a:ea typeface="Times New Roman"/>
              <a:cs typeface="Times New Roman"/>
              <a:sym typeface="Times New Roman"/>
            </a:endParaRPr>
          </a:p>
          <a:p>
            <a:pPr indent="-298450" lvl="0" marL="457200" rtl="0" algn="l">
              <a:lnSpc>
                <a:spcPct val="115000"/>
              </a:lnSpc>
              <a:spcBef>
                <a:spcPts val="0"/>
              </a:spcBef>
              <a:spcAft>
                <a:spcPts val="0"/>
              </a:spcAft>
              <a:buClr>
                <a:srgbClr val="0E101A"/>
              </a:buClr>
              <a:buSzPts val="1100"/>
              <a:buFont typeface="Times New Roman"/>
              <a:buAutoNum type="arabicPeriod"/>
            </a:pPr>
            <a:r>
              <a:rPr lang="el">
                <a:solidFill>
                  <a:srgbClr val="0E101A"/>
                </a:solidFill>
                <a:latin typeface="Times New Roman"/>
                <a:ea typeface="Times New Roman"/>
                <a:cs typeface="Times New Roman"/>
                <a:sym typeface="Times New Roman"/>
              </a:rPr>
              <a:t>click:First, it could not geolocate the names of roads such as ‘Tokaido’ that are not </a:t>
            </a:r>
            <a:r>
              <a:rPr lang="el">
                <a:solidFill>
                  <a:srgbClr val="0E101A"/>
                </a:solidFill>
                <a:latin typeface="Times New Roman"/>
                <a:ea typeface="Times New Roman"/>
                <a:cs typeface="Times New Roman"/>
                <a:sym typeface="Times New Roman"/>
              </a:rPr>
              <a:t>pineapple</a:t>
            </a:r>
            <a:r>
              <a:rPr lang="el">
                <a:solidFill>
                  <a:srgbClr val="0E101A"/>
                </a:solidFill>
                <a:latin typeface="Times New Roman"/>
                <a:ea typeface="Times New Roman"/>
                <a:cs typeface="Times New Roman"/>
                <a:sym typeface="Times New Roman"/>
              </a:rPr>
              <a:t> on a map (by a single pin). ‘Tokaido’ was represented as a larger grouping of pins  and is located in Aichi prefecture. Also, Tokyo, Kawasaki, and Fujisawa were located on the Izu peninsula. </a:t>
            </a:r>
            <a:r>
              <a:rPr lang="el">
                <a:solidFill>
                  <a:srgbClr val="0E101A"/>
                </a:solidFill>
                <a:latin typeface="Times New Roman"/>
                <a:ea typeface="Times New Roman"/>
                <a:cs typeface="Times New Roman"/>
                <a:sym typeface="Times New Roman"/>
              </a:rPr>
              <a:t>Obviously</a:t>
            </a:r>
            <a:r>
              <a:rPr lang="el">
                <a:solidFill>
                  <a:srgbClr val="0E101A"/>
                </a:solidFill>
                <a:latin typeface="Times New Roman"/>
                <a:ea typeface="Times New Roman"/>
                <a:cs typeface="Times New Roman"/>
                <a:sym typeface="Times New Roman"/>
              </a:rPr>
              <a:t>, this is not geographically correct. So, we decided to exclude place names that are not possible to geolocate by a single pin on a map (such as road names); and we excluded the series titles (e.g. 53 Stations of the Tōkaidō Road) to get a more </a:t>
            </a:r>
            <a:r>
              <a:rPr lang="el">
                <a:solidFill>
                  <a:srgbClr val="0E101A"/>
                </a:solidFill>
                <a:latin typeface="Times New Roman"/>
                <a:ea typeface="Times New Roman"/>
                <a:cs typeface="Times New Roman"/>
                <a:sym typeface="Times New Roman"/>
              </a:rPr>
              <a:t>precise</a:t>
            </a:r>
            <a:r>
              <a:rPr lang="el">
                <a:solidFill>
                  <a:srgbClr val="0E101A"/>
                </a:solidFill>
                <a:latin typeface="Times New Roman"/>
                <a:ea typeface="Times New Roman"/>
                <a:cs typeface="Times New Roman"/>
                <a:sym typeface="Times New Roman"/>
              </a:rPr>
              <a:t> understanding of the frequency of individual place-names. </a:t>
            </a:r>
            <a:endParaRPr>
              <a:solidFill>
                <a:srgbClr val="0E101A"/>
              </a:solidFill>
              <a:latin typeface="Times New Roman"/>
              <a:ea typeface="Times New Roman"/>
              <a:cs typeface="Times New Roman"/>
              <a:sym typeface="Times New Roman"/>
            </a:endParaRPr>
          </a:p>
          <a:p>
            <a:pPr indent="-298450" lvl="0" marL="457200" rtl="0" algn="l">
              <a:lnSpc>
                <a:spcPct val="115000"/>
              </a:lnSpc>
              <a:spcBef>
                <a:spcPts val="0"/>
              </a:spcBef>
              <a:spcAft>
                <a:spcPts val="0"/>
              </a:spcAft>
              <a:buClr>
                <a:srgbClr val="0E101A"/>
              </a:buClr>
              <a:buSzPts val="1100"/>
              <a:buFont typeface="Times New Roman"/>
              <a:buAutoNum type="arabicPeriod"/>
            </a:pPr>
            <a:r>
              <a:rPr lang="el">
                <a:solidFill>
                  <a:srgbClr val="0E101A"/>
                </a:solidFill>
                <a:highlight>
                  <a:schemeClr val="lt1"/>
                </a:highlight>
                <a:latin typeface="Times New Roman"/>
                <a:ea typeface="Times New Roman"/>
                <a:cs typeface="Times New Roman"/>
                <a:sym typeface="Times New Roman"/>
              </a:rPr>
              <a:t>click:Moreover, we observed that some places were geolocated outside of Japan, like Jiang, Sichuan. </a:t>
            </a:r>
            <a:endParaRPr>
              <a:solidFill>
                <a:srgbClr val="0E101A"/>
              </a:solidFill>
              <a:highlight>
                <a:schemeClr val="lt1"/>
              </a:highlight>
              <a:latin typeface="Times New Roman"/>
              <a:ea typeface="Times New Roman"/>
              <a:cs typeface="Times New Roman"/>
              <a:sym typeface="Times New Roman"/>
            </a:endParaRPr>
          </a:p>
          <a:p>
            <a:pPr indent="-298450" lvl="0" marL="457200" rtl="0" algn="l">
              <a:lnSpc>
                <a:spcPct val="115000"/>
              </a:lnSpc>
              <a:spcBef>
                <a:spcPts val="0"/>
              </a:spcBef>
              <a:spcAft>
                <a:spcPts val="0"/>
              </a:spcAft>
              <a:buClr>
                <a:srgbClr val="0E101A"/>
              </a:buClr>
              <a:buSzPts val="1100"/>
              <a:buFont typeface="Times New Roman"/>
              <a:buAutoNum type="arabicPeriod"/>
            </a:pPr>
            <a:r>
              <a:rPr lang="el" sz="1200">
                <a:solidFill>
                  <a:schemeClr val="dk1"/>
                </a:solidFill>
                <a:highlight>
                  <a:schemeClr val="lt1"/>
                </a:highlight>
                <a:latin typeface="Times New Roman"/>
                <a:ea typeface="Times New Roman"/>
                <a:cs typeface="Times New Roman"/>
                <a:sym typeface="Times New Roman"/>
              </a:rPr>
              <a:t>click:The algorithm also picked up g</a:t>
            </a:r>
            <a:r>
              <a:rPr lang="el" sz="1200">
                <a:solidFill>
                  <a:schemeClr val="dk1"/>
                </a:solidFill>
                <a:highlight>
                  <a:schemeClr val="lt1"/>
                </a:highlight>
                <a:latin typeface="Times New Roman"/>
                <a:ea typeface="Times New Roman"/>
                <a:cs typeface="Times New Roman"/>
                <a:sym typeface="Times New Roman"/>
              </a:rPr>
              <a:t>eneric categories of landforms or human-made objects  such as  ‘mountain’ or ‘bridge’</a:t>
            </a:r>
            <a:endParaRPr sz="1200">
              <a:solidFill>
                <a:schemeClr val="dk1"/>
              </a:solidFill>
              <a:highlight>
                <a:schemeClr val="lt1"/>
              </a:highlight>
              <a:latin typeface="Times New Roman"/>
              <a:ea typeface="Times New Roman"/>
              <a:cs typeface="Times New Roman"/>
              <a:sym typeface="Times New Roman"/>
            </a:endParaRPr>
          </a:p>
          <a:p>
            <a:pPr indent="-298450" lvl="0" marL="457200" rtl="0" algn="l">
              <a:spcBef>
                <a:spcPts val="0"/>
              </a:spcBef>
              <a:spcAft>
                <a:spcPts val="0"/>
              </a:spcAft>
              <a:buClr>
                <a:srgbClr val="0E101A"/>
              </a:buClr>
              <a:buSzPts val="1100"/>
              <a:buFont typeface="Times New Roman"/>
              <a:buAutoNum type="arabicPeriod"/>
            </a:pPr>
            <a:r>
              <a:rPr lang="el" sz="1200">
                <a:solidFill>
                  <a:schemeClr val="dk1"/>
                </a:solidFill>
                <a:highlight>
                  <a:schemeClr val="lt1"/>
                </a:highlight>
                <a:latin typeface="Times New Roman"/>
                <a:ea typeface="Times New Roman"/>
                <a:cs typeface="Times New Roman"/>
                <a:sym typeface="Times New Roman"/>
              </a:rPr>
              <a:t>click:And grammatical forms such as the  preposition ‘of’ </a:t>
            </a:r>
            <a:endParaRPr>
              <a:solidFill>
                <a:srgbClr val="0E101A"/>
              </a:solidFill>
              <a:highlight>
                <a:schemeClr val="accent4"/>
              </a:highlight>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9c4db64010_0_1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9c4db64010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l">
                <a:solidFill>
                  <a:schemeClr val="dk1"/>
                </a:solidFill>
                <a:highlight>
                  <a:schemeClr val="lt1"/>
                </a:highlight>
                <a:latin typeface="Times New Roman"/>
                <a:ea typeface="Times New Roman"/>
                <a:cs typeface="Times New Roman"/>
                <a:sym typeface="Times New Roman"/>
              </a:rPr>
              <a:t>Konstantina: Therefore, </a:t>
            </a:r>
            <a:r>
              <a:rPr lang="el">
                <a:solidFill>
                  <a:srgbClr val="0E101A"/>
                </a:solidFill>
                <a:highlight>
                  <a:schemeClr val="lt1"/>
                </a:highlight>
                <a:latin typeface="Times New Roman"/>
                <a:ea typeface="Times New Roman"/>
                <a:cs typeface="Times New Roman"/>
                <a:sym typeface="Times New Roman"/>
              </a:rPr>
              <a:t>we decided to compare our ML-based NER</a:t>
            </a:r>
            <a:r>
              <a:rPr lang="el">
                <a:solidFill>
                  <a:srgbClr val="0E101A"/>
                </a:solidFill>
                <a:highlight>
                  <a:schemeClr val="lt1"/>
                </a:highlight>
                <a:latin typeface="Times New Roman"/>
                <a:ea typeface="Times New Roman"/>
                <a:cs typeface="Times New Roman"/>
                <a:sym typeface="Times New Roman"/>
              </a:rPr>
              <a:t> with gazetteer-based approaches,</a:t>
            </a:r>
            <a:r>
              <a:rPr lang="el">
                <a:solidFill>
                  <a:srgbClr val="0E101A"/>
                </a:solidFill>
                <a:highlight>
                  <a:schemeClr val="lt1"/>
                </a:highlight>
                <a:latin typeface="Times New Roman"/>
                <a:ea typeface="Times New Roman"/>
                <a:cs typeface="Times New Roman"/>
                <a:sym typeface="Times New Roman"/>
              </a:rPr>
              <a:t> which</a:t>
            </a:r>
            <a:r>
              <a:rPr lang="el">
                <a:solidFill>
                  <a:srgbClr val="0E101A"/>
                </a:solidFill>
                <a:highlight>
                  <a:schemeClr val="lt1"/>
                </a:highlight>
                <a:latin typeface="Times New Roman"/>
                <a:ea typeface="Times New Roman"/>
                <a:cs typeface="Times New Roman"/>
                <a:sym typeface="Times New Roman"/>
              </a:rPr>
              <a:t> already hold valid </a:t>
            </a:r>
            <a:r>
              <a:rPr lang="el">
                <a:solidFill>
                  <a:srgbClr val="0E101A"/>
                </a:solidFill>
                <a:highlight>
                  <a:schemeClr val="lt1"/>
                </a:highlight>
                <a:latin typeface="Times New Roman"/>
                <a:ea typeface="Times New Roman"/>
                <a:cs typeface="Times New Roman"/>
                <a:sym typeface="Times New Roman"/>
              </a:rPr>
              <a:t>latitude</a:t>
            </a:r>
            <a:r>
              <a:rPr lang="el">
                <a:solidFill>
                  <a:srgbClr val="0E101A"/>
                </a:solidFill>
                <a:highlight>
                  <a:schemeClr val="lt1"/>
                </a:highlight>
                <a:latin typeface="Times New Roman"/>
                <a:ea typeface="Times New Roman"/>
                <a:cs typeface="Times New Roman"/>
                <a:sym typeface="Times New Roman"/>
              </a:rPr>
              <a:t> and </a:t>
            </a:r>
            <a:r>
              <a:rPr lang="el">
                <a:solidFill>
                  <a:srgbClr val="0E101A"/>
                </a:solidFill>
                <a:highlight>
                  <a:schemeClr val="lt1"/>
                </a:highlight>
                <a:latin typeface="Times New Roman"/>
                <a:ea typeface="Times New Roman"/>
                <a:cs typeface="Times New Roman"/>
                <a:sym typeface="Times New Roman"/>
              </a:rPr>
              <a:t>longitude</a:t>
            </a:r>
            <a:r>
              <a:rPr lang="el">
                <a:solidFill>
                  <a:srgbClr val="0E101A"/>
                </a:solidFill>
                <a:highlight>
                  <a:schemeClr val="lt1"/>
                </a:highlight>
                <a:latin typeface="Times New Roman"/>
                <a:ea typeface="Times New Roman"/>
                <a:cs typeface="Times New Roman"/>
                <a:sym typeface="Times New Roman"/>
              </a:rPr>
              <a:t> coordinates. </a:t>
            </a:r>
            <a:endParaRPr>
              <a:solidFill>
                <a:srgbClr val="0E101A"/>
              </a:solidFill>
              <a:highlight>
                <a:schemeClr val="lt1"/>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l">
                <a:solidFill>
                  <a:srgbClr val="0E101A"/>
                </a:solidFill>
                <a:highlight>
                  <a:schemeClr val="lt1"/>
                </a:highlight>
                <a:latin typeface="Times New Roman"/>
                <a:ea typeface="Times New Roman"/>
                <a:cs typeface="Times New Roman"/>
                <a:sym typeface="Times New Roman"/>
              </a:rPr>
              <a:t>Click: First, we used The Gazetteer of Japan issued by the Government of Japan that includes </a:t>
            </a:r>
            <a:r>
              <a:rPr lang="el">
                <a:solidFill>
                  <a:srgbClr val="0E101A"/>
                </a:solidFill>
                <a:highlight>
                  <a:schemeClr val="lt1"/>
                </a:highlight>
                <a:latin typeface="Times New Roman"/>
                <a:ea typeface="Times New Roman"/>
                <a:cs typeface="Times New Roman"/>
                <a:sym typeface="Times New Roman"/>
              </a:rPr>
              <a:t>more than 4.000 modern place-names</a:t>
            </a:r>
            <a:r>
              <a:rPr lang="el">
                <a:solidFill>
                  <a:srgbClr val="0E101A"/>
                </a:solidFill>
                <a:highlight>
                  <a:schemeClr val="lt1"/>
                </a:highlight>
                <a:latin typeface="Times New Roman"/>
                <a:ea typeface="Times New Roman"/>
                <a:cs typeface="Times New Roman"/>
                <a:sym typeface="Times New Roman"/>
              </a:rPr>
              <a:t>. </a:t>
            </a:r>
            <a:r>
              <a:rPr lang="el">
                <a:solidFill>
                  <a:srgbClr val="0E101A"/>
                </a:solidFill>
                <a:highlight>
                  <a:schemeClr val="lt1"/>
                </a:highlight>
                <a:latin typeface="Times New Roman"/>
                <a:ea typeface="Times New Roman"/>
                <a:cs typeface="Times New Roman"/>
                <a:sym typeface="Times New Roman"/>
              </a:rPr>
              <a:t>As this Gazetteer does not include historical place-names (from the Edo period), it did not detect many places, leading to a (thirteen)13% f1 score.</a:t>
            </a:r>
            <a:endParaRPr>
              <a:solidFill>
                <a:srgbClr val="0E101A"/>
              </a:solidFill>
              <a:highlight>
                <a:schemeClr val="lt1"/>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l">
                <a:solidFill>
                  <a:srgbClr val="0E101A"/>
                </a:solidFill>
                <a:highlight>
                  <a:schemeClr val="lt1"/>
                </a:highlight>
                <a:latin typeface="Times New Roman"/>
                <a:ea typeface="Times New Roman"/>
                <a:cs typeface="Times New Roman"/>
                <a:sym typeface="Times New Roman"/>
              </a:rPr>
              <a:t>click: We also applied </a:t>
            </a:r>
            <a:r>
              <a:rPr lang="el">
                <a:solidFill>
                  <a:srgbClr val="0E101A"/>
                </a:solidFill>
                <a:highlight>
                  <a:schemeClr val="lt1"/>
                </a:highlight>
                <a:latin typeface="Times New Roman"/>
                <a:ea typeface="Times New Roman"/>
                <a:cs typeface="Times New Roman"/>
                <a:sym typeface="Times New Roman"/>
              </a:rPr>
              <a:t>GeoNLP, a gazetteer-based recogniser that</a:t>
            </a:r>
            <a:r>
              <a:rPr lang="el">
                <a:solidFill>
                  <a:srgbClr val="0E101A"/>
                </a:solidFill>
                <a:highlight>
                  <a:schemeClr val="lt1"/>
                </a:highlight>
                <a:latin typeface="Times New Roman"/>
                <a:ea typeface="Times New Roman"/>
                <a:cs typeface="Times New Roman"/>
                <a:sym typeface="Times New Roman"/>
              </a:rPr>
              <a:t> comes bundled with a state-of-the-art </a:t>
            </a:r>
            <a:r>
              <a:rPr lang="el">
                <a:solidFill>
                  <a:srgbClr val="0E101A"/>
                </a:solidFill>
                <a:highlight>
                  <a:schemeClr val="lt1"/>
                </a:highlight>
                <a:latin typeface="Times New Roman"/>
                <a:ea typeface="Times New Roman"/>
                <a:cs typeface="Times New Roman"/>
                <a:sym typeface="Times New Roman"/>
              </a:rPr>
              <a:t>geo-tagging algorithm. This was developed by the Center for Open Data in the Humanities (CODH) directed by Prof. Kitamoto. When we applied it, </a:t>
            </a:r>
            <a:r>
              <a:rPr lang="el">
                <a:solidFill>
                  <a:srgbClr val="0E101A"/>
                </a:solidFill>
                <a:highlight>
                  <a:schemeClr val="lt1"/>
                </a:highlight>
                <a:latin typeface="Times New Roman"/>
                <a:ea typeface="Times New Roman"/>
                <a:cs typeface="Times New Roman"/>
                <a:sym typeface="Times New Roman"/>
              </a:rPr>
              <a:t>GeoNLP was better, achieving 39% in f1, and it was precise but could not detect all place-names from the Edo period. </a:t>
            </a:r>
            <a:endParaRPr>
              <a:solidFill>
                <a:srgbClr val="0E101A"/>
              </a:solidFill>
              <a:highlight>
                <a:schemeClr val="lt1"/>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l">
                <a:solidFill>
                  <a:srgbClr val="0E101A"/>
                </a:solidFill>
                <a:highlight>
                  <a:schemeClr val="lt1"/>
                </a:highlight>
                <a:latin typeface="Times New Roman"/>
                <a:ea typeface="Times New Roman"/>
                <a:cs typeface="Times New Roman"/>
                <a:sym typeface="Times New Roman"/>
              </a:rPr>
              <a:t>click: O</a:t>
            </a:r>
            <a:r>
              <a:rPr lang="el">
                <a:solidFill>
                  <a:srgbClr val="0E101A"/>
                </a:solidFill>
                <a:highlight>
                  <a:schemeClr val="lt1"/>
                </a:highlight>
                <a:latin typeface="Times New Roman"/>
                <a:ea typeface="Times New Roman"/>
                <a:cs typeface="Times New Roman"/>
                <a:sym typeface="Times New Roman"/>
              </a:rPr>
              <a:t>ur BERT-based NER </a:t>
            </a:r>
            <a:r>
              <a:rPr lang="el">
                <a:solidFill>
                  <a:srgbClr val="0E101A"/>
                </a:solidFill>
                <a:highlight>
                  <a:schemeClr val="lt1"/>
                </a:highlight>
                <a:latin typeface="Times New Roman"/>
                <a:ea typeface="Times New Roman"/>
                <a:cs typeface="Times New Roman"/>
                <a:sym typeface="Times New Roman"/>
              </a:rPr>
              <a:t>model </a:t>
            </a:r>
            <a:r>
              <a:rPr lang="el">
                <a:solidFill>
                  <a:srgbClr val="0E101A"/>
                </a:solidFill>
                <a:highlight>
                  <a:schemeClr val="lt1"/>
                </a:highlight>
                <a:latin typeface="Times New Roman"/>
                <a:ea typeface="Times New Roman"/>
                <a:cs typeface="Times New Roman"/>
                <a:sym typeface="Times New Roman"/>
              </a:rPr>
              <a:t>achieved 74% F1 score, and it learned to detect historical places that contemporary gazetteers never found, which however are not easy to locate on a map. </a:t>
            </a:r>
            <a:endParaRPr>
              <a:latin typeface="Times New Roman"/>
              <a:ea typeface="Times New Roman"/>
              <a:cs typeface="Times New Roman"/>
              <a:sym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942872503d_0_143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942872503d_0_1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0"/>
              </a:spcBef>
              <a:spcAft>
                <a:spcPts val="0"/>
              </a:spcAft>
              <a:buClr>
                <a:schemeClr val="dk1"/>
              </a:buClr>
              <a:buSzPts val="1100"/>
              <a:buFont typeface="Arial"/>
              <a:buNone/>
            </a:pPr>
            <a:r>
              <a:rPr lang="el" sz="1200">
                <a:solidFill>
                  <a:schemeClr val="dk1"/>
                </a:solidFill>
                <a:latin typeface="EB Garamond"/>
                <a:ea typeface="EB Garamond"/>
                <a:cs typeface="EB Garamond"/>
                <a:sym typeface="EB Garamond"/>
              </a:rPr>
              <a:t>Konstantina: The final hypothesis regards whether we can </a:t>
            </a:r>
            <a:r>
              <a:rPr lang="el" sz="1200">
                <a:solidFill>
                  <a:schemeClr val="dk1"/>
                </a:solidFill>
                <a:highlight>
                  <a:schemeClr val="lt1"/>
                </a:highlight>
                <a:latin typeface="EB Garamond"/>
                <a:ea typeface="EB Garamond"/>
                <a:cs typeface="EB Garamond"/>
                <a:sym typeface="EB Garamond"/>
              </a:rPr>
              <a:t>first apply OCR and then NER, in order to enrich our primary source of data, moving on to an exploration at a larger scale? </a:t>
            </a:r>
            <a:endParaRPr sz="1200">
              <a:solidFill>
                <a:schemeClr val="dk1"/>
              </a:solidFill>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rPr lang="el" sz="1200">
                <a:solidFill>
                  <a:schemeClr val="dk1"/>
                </a:solidFill>
                <a:latin typeface="EB Garamond"/>
                <a:ea typeface="EB Garamond"/>
                <a:cs typeface="EB Garamond"/>
                <a:sym typeface="EB Garamond"/>
              </a:rPr>
              <a:t>click: To give an example, for this print by Hokusai from the series “Thirty-six Views of Mount Fuji” (Fugaku sanjûrokkei), </a:t>
            </a:r>
            <a:endParaRPr sz="1200">
              <a:solidFill>
                <a:schemeClr val="dk1"/>
              </a:solidFill>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rPr lang="el" sz="1200">
                <a:solidFill>
                  <a:schemeClr val="dk1"/>
                </a:solidFill>
                <a:latin typeface="EB Garamond"/>
                <a:ea typeface="EB Garamond"/>
                <a:cs typeface="EB Garamond"/>
                <a:sym typeface="EB Garamond"/>
              </a:rPr>
              <a:t>the cartouche is extracted </a:t>
            </a:r>
            <a:endParaRPr sz="1200">
              <a:solidFill>
                <a:schemeClr val="dk1"/>
              </a:solidFill>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rPr lang="el" sz="1200">
                <a:solidFill>
                  <a:schemeClr val="dk1"/>
                </a:solidFill>
                <a:latin typeface="EB Garamond"/>
                <a:ea typeface="EB Garamond"/>
                <a:cs typeface="EB Garamond"/>
                <a:sym typeface="EB Garamond"/>
              </a:rPr>
              <a:t>click: and we applied OCR (with brown colour is represented the correct Japanese symbols). Well, we experimented with different OCR models, but we don’t elaborate more regarding their efficiency in this study, as we will follow up in more detail in the near future. </a:t>
            </a:r>
            <a:endParaRPr sz="1200">
              <a:solidFill>
                <a:schemeClr val="dk1"/>
              </a:solidFill>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rPr lang="el" sz="1200">
                <a:solidFill>
                  <a:schemeClr val="dk1"/>
                </a:solidFill>
                <a:latin typeface="EB Garamond"/>
                <a:ea typeface="EB Garamond"/>
                <a:cs typeface="EB Garamond"/>
                <a:sym typeface="EB Garamond"/>
              </a:rPr>
              <a:t>click: Then, we applied NER on the OCRed text</a:t>
            </a:r>
            <a:endParaRPr sz="1200">
              <a:solidFill>
                <a:schemeClr val="dk1"/>
              </a:solidFill>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rPr lang="el" sz="1200">
                <a:solidFill>
                  <a:schemeClr val="dk1"/>
                </a:solidFill>
                <a:latin typeface="EB Garamond"/>
                <a:ea typeface="EB Garamond"/>
                <a:cs typeface="EB Garamond"/>
                <a:sym typeface="EB Garamond"/>
              </a:rPr>
              <a:t>click: and we can see that recognition works relatively fine, with the model recognising “Fugaku” (as you can see with red colour) which is alternative name for Mount Fuji . This is promising given that our model is not trained on OCRed input, which is something we plan to do next. If successful, this application will not only allow a large-scale exploration, but it can also unlock related applications as in the case of </a:t>
            </a:r>
            <a:r>
              <a:rPr lang="el" sz="1200">
                <a:solidFill>
                  <a:schemeClr val="dk1"/>
                </a:solidFill>
                <a:highlight>
                  <a:schemeClr val="lt1"/>
                </a:highlight>
                <a:latin typeface="EB Garamond"/>
                <a:ea typeface="EB Garamond"/>
                <a:cs typeface="EB Garamond"/>
                <a:sym typeface="EB Garamond"/>
              </a:rPr>
              <a:t>early-modern printed books. </a:t>
            </a:r>
            <a:endParaRPr sz="1200">
              <a:solidFill>
                <a:schemeClr val="dk1"/>
              </a:solidFill>
              <a:highlight>
                <a:schemeClr val="lt1"/>
              </a:highlight>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rPr lang="el" sz="1200">
                <a:solidFill>
                  <a:schemeClr val="dk1"/>
                </a:solidFill>
                <a:highlight>
                  <a:schemeClr val="lt1"/>
                </a:highlight>
                <a:latin typeface="EB Garamond"/>
                <a:ea typeface="EB Garamond"/>
                <a:cs typeface="EB Garamond"/>
                <a:sym typeface="EB Garamond"/>
              </a:rPr>
              <a:t>click: For instance, </a:t>
            </a:r>
            <a:r>
              <a:rPr lang="el" sz="1200">
                <a:solidFill>
                  <a:schemeClr val="dk1"/>
                </a:solidFill>
                <a:latin typeface="EB Garamond"/>
                <a:ea typeface="EB Garamond"/>
                <a:cs typeface="EB Garamond"/>
                <a:sym typeface="EB Garamond"/>
              </a:rPr>
              <a:t>the archive of Japanese pre-modern printed books is extremely rich. The general Catalog of National Books, </a:t>
            </a:r>
            <a:r>
              <a:rPr i="1" lang="el" sz="1200">
                <a:solidFill>
                  <a:schemeClr val="dk1"/>
                </a:solidFill>
                <a:latin typeface="EB Garamond"/>
                <a:ea typeface="EB Garamond"/>
                <a:cs typeface="EB Garamond"/>
                <a:sym typeface="EB Garamond"/>
              </a:rPr>
              <a:t>Kokusho Sōmokuroku, </a:t>
            </a:r>
            <a:r>
              <a:rPr lang="el" sz="1200">
                <a:solidFill>
                  <a:schemeClr val="dk1"/>
                </a:solidFill>
                <a:latin typeface="EB Garamond"/>
                <a:ea typeface="EB Garamond"/>
                <a:cs typeface="EB Garamond"/>
                <a:sym typeface="EB Garamond"/>
              </a:rPr>
              <a:t>alone includes more than 450,000 pre-modern books (Morisue et al. 1963), 90% dated to the Edo period (1600-1868). However, only less than 1% of these books have been transcribed. This is mainly due to the inaccessibility of the pre-modern writing system for contemporary Japanese. </a:t>
            </a:r>
            <a:endParaRPr sz="1200">
              <a:solidFill>
                <a:schemeClr val="dk1"/>
              </a:solidFill>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rPr lang="el" sz="1200">
                <a:solidFill>
                  <a:schemeClr val="dk1"/>
                </a:solidFill>
                <a:latin typeface="EB Garamond"/>
                <a:ea typeface="EB Garamond"/>
                <a:cs typeface="EB Garamond"/>
                <a:sym typeface="EB Garamond"/>
              </a:rPr>
              <a:t>Now</a:t>
            </a:r>
            <a:r>
              <a:rPr lang="el" sz="1200">
                <a:solidFill>
                  <a:schemeClr val="dk1"/>
                </a:solidFill>
                <a:latin typeface="EB Garamond"/>
                <a:ea typeface="EB Garamond"/>
                <a:cs typeface="EB Garamond"/>
                <a:sym typeface="EB Garamond"/>
              </a:rPr>
              <a:t>, I am giving back the floor to John to tell us more about </a:t>
            </a:r>
            <a:r>
              <a:rPr lang="el" sz="1200">
                <a:solidFill>
                  <a:schemeClr val="dk1"/>
                </a:solidFill>
                <a:latin typeface="EB Garamond"/>
                <a:ea typeface="EB Garamond"/>
                <a:cs typeface="EB Garamond"/>
                <a:sym typeface="EB Garamond"/>
              </a:rPr>
              <a:t>this road.</a:t>
            </a:r>
            <a:endParaRPr sz="1200">
              <a:solidFill>
                <a:schemeClr val="dk1"/>
              </a:solidFill>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t/>
            </a:r>
            <a:endParaRPr sz="1200">
              <a:solidFill>
                <a:srgbClr val="FF0000"/>
              </a:solidFill>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EB Garamond"/>
                <a:ea typeface="EB Garamond"/>
                <a:cs typeface="EB Garamond"/>
                <a:sym typeface="EB Garamond"/>
              </a:rPr>
              <a:t>----------------------------</a:t>
            </a:r>
            <a:endParaRPr>
              <a:solidFill>
                <a:schemeClr val="dk1"/>
              </a:solidFill>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rPr b="1" lang="el">
                <a:solidFill>
                  <a:schemeClr val="dk1"/>
                </a:solidFill>
                <a:latin typeface="EB Garamond"/>
                <a:ea typeface="EB Garamond"/>
                <a:cs typeface="EB Garamond"/>
                <a:sym typeface="EB Garamond"/>
              </a:rPr>
              <a:t>to read only if we are asked:</a:t>
            </a:r>
            <a:endParaRPr b="1">
              <a:solidFill>
                <a:schemeClr val="dk1"/>
              </a:solidFill>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EB Garamond"/>
                <a:ea typeface="EB Garamond"/>
                <a:cs typeface="EB Garamond"/>
                <a:sym typeface="EB Garamond"/>
              </a:rPr>
              <a:t>“could we then use OCR, for example trained on our data (prints+inscription transcriptions of prints), in order to transcribe books listed in the General Catalog of National Books and then apply NER to view from distance?”</a:t>
            </a:r>
            <a:endParaRPr>
              <a:solidFill>
                <a:schemeClr val="dk1"/>
              </a:solidFill>
              <a:latin typeface="EB Garamond"/>
              <a:ea typeface="EB Garamond"/>
              <a:cs typeface="EB Garamond"/>
              <a:sym typeface="EB Garamond"/>
            </a:endParaRPr>
          </a:p>
          <a:p>
            <a:pPr indent="0" lvl="0" marL="0" rtl="0" algn="l">
              <a:lnSpc>
                <a:spcPct val="125454"/>
              </a:lnSpc>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None/>
            </a:pPr>
            <a:r>
              <a:rPr lang="el">
                <a:solidFill>
                  <a:schemeClr val="dk1"/>
                </a:solidFill>
                <a:latin typeface="Times New Roman"/>
                <a:ea typeface="Times New Roman"/>
                <a:cs typeface="Times New Roman"/>
                <a:sym typeface="Times New Roman"/>
              </a:rPr>
              <a:t>--------------------</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None/>
            </a:pPr>
            <a:r>
              <a:rPr b="1" lang="el">
                <a:solidFill>
                  <a:schemeClr val="dk1"/>
                </a:solidFill>
                <a:latin typeface="Times New Roman"/>
                <a:ea typeface="Times New Roman"/>
                <a:cs typeface="Times New Roman"/>
                <a:sym typeface="Times New Roman"/>
              </a:rPr>
              <a:t>to read if asked:</a:t>
            </a:r>
            <a:endParaRPr b="1">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We experimented with Kuronet, KuLA, RuRA, and Miwo OCR, but here we tried one from another domain. We don’t go into </a:t>
            </a:r>
            <a:r>
              <a:rPr lang="el">
                <a:solidFill>
                  <a:schemeClr val="dk1"/>
                </a:solidFill>
                <a:latin typeface="Times New Roman"/>
                <a:ea typeface="Times New Roman"/>
                <a:cs typeface="Times New Roman"/>
                <a:sym typeface="Times New Roman"/>
              </a:rPr>
              <a:t>details</a:t>
            </a:r>
            <a:r>
              <a:rPr lang="el">
                <a:solidFill>
                  <a:schemeClr val="dk1"/>
                </a:solidFill>
                <a:latin typeface="Times New Roman"/>
                <a:ea typeface="Times New Roman"/>
                <a:cs typeface="Times New Roman"/>
                <a:sym typeface="Times New Roman"/>
              </a:rPr>
              <a:t>, because we haven’t experimented enough to bring solid conclusions.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9c4db64010_0_27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9c4db64010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l">
                <a:solidFill>
                  <a:schemeClr val="dk1"/>
                </a:solidFill>
                <a:latin typeface="EB Garamond"/>
                <a:ea typeface="EB Garamond"/>
                <a:cs typeface="EB Garamond"/>
                <a:sym typeface="EB Garamond"/>
              </a:rPr>
              <a:t>John: Thank you, Konstantina. So this approach is indeed promising,  but challenges exist. [click please] When it comes to longer texts such as poems, due to the characteristics of Japanese pre-modern writing system and the </a:t>
            </a:r>
            <a:r>
              <a:rPr lang="el">
                <a:solidFill>
                  <a:schemeClr val="dk1"/>
                </a:solidFill>
                <a:latin typeface="EB Garamond"/>
                <a:ea typeface="EB Garamond"/>
                <a:cs typeface="EB Garamond"/>
                <a:sym typeface="EB Garamond"/>
              </a:rPr>
              <a:t>formal specificities of the design (e.g., </a:t>
            </a:r>
            <a:r>
              <a:rPr lang="el">
                <a:solidFill>
                  <a:schemeClr val="dk1"/>
                </a:solidFill>
                <a:latin typeface="EB Garamond"/>
                <a:ea typeface="EB Garamond"/>
                <a:cs typeface="EB Garamond"/>
                <a:sym typeface="EB Garamond"/>
              </a:rPr>
              <a:t>multicolor cartouche), the recognition is largely distorted. The output may only comprise four correct hiragana characters scattered across the inscription. The</a:t>
            </a:r>
            <a:r>
              <a:rPr lang="el">
                <a:solidFill>
                  <a:schemeClr val="dk1"/>
                </a:solidFill>
                <a:latin typeface="EB Garamond"/>
                <a:ea typeface="EB Garamond"/>
                <a:cs typeface="EB Garamond"/>
                <a:sym typeface="EB Garamond"/>
              </a:rPr>
              <a:t> following question arises, then: is this error affecting the performance of NER models, and if so, can we learn to bypass it? To address this question, we plan to assess NER on OCRed output, in order to quantify the error that is propagated from the recognition of written text to the recognition of named entities. Furthermore, we also plan to invest time and resources in order to improve the written text recognition outcome. For example, one thing we are considering is to join forces with an HTR error correction challenge. [next slide please]</a:t>
            </a:r>
            <a:endParaRPr>
              <a:solidFill>
                <a:schemeClr val="dk1"/>
              </a:solidFill>
              <a:latin typeface="EB Garamond"/>
              <a:ea typeface="EB Garamond"/>
              <a:cs typeface="EB Garamond"/>
              <a:sym typeface="EB Garamon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94f8dd6b33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194f8dd6b3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l">
                <a:latin typeface="Times New Roman"/>
                <a:ea typeface="Times New Roman"/>
                <a:cs typeface="Times New Roman"/>
                <a:sym typeface="Times New Roman"/>
              </a:rPr>
              <a:t>John: </a:t>
            </a:r>
            <a:r>
              <a:rPr lang="el">
                <a:solidFill>
                  <a:schemeClr val="dk1"/>
                </a:solidFill>
                <a:latin typeface="EB Garamond"/>
                <a:ea typeface="EB Garamond"/>
                <a:cs typeface="EB Garamond"/>
                <a:sym typeface="EB Garamond"/>
              </a:rPr>
              <a:t>At this point, we can leave some takeaways, starting from the side of machine learning. </a:t>
            </a:r>
            <a:r>
              <a:rPr lang="el">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l" sz="1050">
                <a:solidFill>
                  <a:schemeClr val="dk1"/>
                </a:solidFill>
                <a:highlight>
                  <a:srgbClr val="FFFFFF"/>
                </a:highlight>
                <a:latin typeface="EB Garamond"/>
                <a:ea typeface="EB Garamond"/>
                <a:cs typeface="EB Garamond"/>
                <a:sym typeface="EB Garamond"/>
              </a:rPr>
              <a:t>1) NLP can help us find place named-entities.</a:t>
            </a:r>
            <a:endParaRPr sz="1050">
              <a:solidFill>
                <a:schemeClr val="dk1"/>
              </a:solidFill>
              <a:highlight>
                <a:srgbClr val="FFFFFF"/>
              </a:highlight>
              <a:latin typeface="EB Garamond"/>
              <a:ea typeface="EB Garamond"/>
              <a:cs typeface="EB Garamond"/>
              <a:sym typeface="EB Garamond"/>
            </a:endParaRPr>
          </a:p>
          <a:p>
            <a:pPr indent="0" lvl="0" marL="0" rtl="0" algn="l">
              <a:spcBef>
                <a:spcPts val="0"/>
              </a:spcBef>
              <a:spcAft>
                <a:spcPts val="0"/>
              </a:spcAft>
              <a:buNone/>
            </a:pPr>
            <a:r>
              <a:rPr lang="el" sz="1050">
                <a:solidFill>
                  <a:schemeClr val="dk1"/>
                </a:solidFill>
                <a:highlight>
                  <a:srgbClr val="FFFFFF"/>
                </a:highlight>
                <a:latin typeface="EB Garamond"/>
                <a:ea typeface="EB Garamond"/>
                <a:cs typeface="EB Garamond"/>
                <a:sym typeface="EB Garamond"/>
              </a:rPr>
              <a:t>2) Machine learning is the preferred way to proceed, which can also generalise to unseen or noisy input. This brings us to the next point:</a:t>
            </a:r>
            <a:endParaRPr sz="1050">
              <a:solidFill>
                <a:schemeClr val="dk1"/>
              </a:solidFill>
              <a:highlight>
                <a:srgbClr val="FFFFFF"/>
              </a:highlight>
              <a:latin typeface="EB Garamond"/>
              <a:ea typeface="EB Garamond"/>
              <a:cs typeface="EB Garamond"/>
              <a:sym typeface="EB Garamond"/>
            </a:endParaRPr>
          </a:p>
          <a:p>
            <a:pPr indent="0" lvl="0" marL="0" rtl="0" algn="l">
              <a:spcBef>
                <a:spcPts val="0"/>
              </a:spcBef>
              <a:spcAft>
                <a:spcPts val="0"/>
              </a:spcAft>
              <a:buNone/>
            </a:pPr>
            <a:r>
              <a:rPr lang="el" sz="1050">
                <a:solidFill>
                  <a:schemeClr val="dk1"/>
                </a:solidFill>
                <a:highlight>
                  <a:srgbClr val="FFFFFF"/>
                </a:highlight>
                <a:latin typeface="EB Garamond"/>
                <a:ea typeface="EB Garamond"/>
                <a:cs typeface="EB Garamond"/>
                <a:sym typeface="EB Garamond"/>
              </a:rPr>
              <a:t>3) Can NER work or learn to work on OCRed input? We think so and perhaps this is of interest also to other domains and materials. We plan to quantify this relationship, between OCR and NER, but we are also considering to improve OCR of such inscriptions or the OCRed text though error correction. </a:t>
            </a:r>
            <a:endParaRPr>
              <a:solidFill>
                <a:schemeClr val="dk1"/>
              </a:solidFill>
              <a:highlight>
                <a:schemeClr val="accent5"/>
              </a:highlight>
              <a:latin typeface="EB Garamond"/>
              <a:ea typeface="EB Garamond"/>
              <a:cs typeface="EB Garamond"/>
              <a:sym typeface="EB Garamond"/>
            </a:endParaRPr>
          </a:p>
          <a:p>
            <a:pPr indent="0" lvl="0" marL="0" rtl="0" algn="l">
              <a:lnSpc>
                <a:spcPct val="125454"/>
              </a:lnSpc>
              <a:spcBef>
                <a:spcPts val="1200"/>
              </a:spcBef>
              <a:spcAft>
                <a:spcPts val="0"/>
              </a:spcAft>
              <a:buNone/>
            </a:pPr>
            <a:r>
              <a:rPr lang="el">
                <a:solidFill>
                  <a:schemeClr val="dk1"/>
                </a:solidFill>
                <a:latin typeface="Times New Roman"/>
                <a:ea typeface="Times New Roman"/>
                <a:cs typeface="Times New Roman"/>
                <a:sym typeface="Times New Roman"/>
              </a:rPr>
              <a:t>And I am giving the floor to Ewa to continue.</a:t>
            </a:r>
            <a:endParaRPr>
              <a:solidFill>
                <a:schemeClr val="dk1"/>
              </a:solidFill>
              <a:latin typeface="Times New Roman"/>
              <a:ea typeface="Times New Roman"/>
              <a:cs typeface="Times New Roman"/>
              <a:sym typeface="Times New Roman"/>
            </a:endParaRPr>
          </a:p>
          <a:p>
            <a:pPr indent="0" lvl="0" marL="0" rtl="0" algn="l">
              <a:lnSpc>
                <a:spcPct val="125454"/>
              </a:lnSpc>
              <a:spcBef>
                <a:spcPts val="120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Ewa: With this study we also outlined the path for future research that will bring us closer to the understanding of </a:t>
            </a:r>
            <a:r>
              <a:rPr i="1" lang="el">
                <a:solidFill>
                  <a:schemeClr val="dk1"/>
                </a:solidFill>
                <a:latin typeface="Times New Roman"/>
                <a:ea typeface="Times New Roman"/>
                <a:cs typeface="Times New Roman"/>
                <a:sym typeface="Times New Roman"/>
              </a:rPr>
              <a:t>meisho-e</a:t>
            </a:r>
            <a:r>
              <a:rPr lang="el">
                <a:solidFill>
                  <a:schemeClr val="dk1"/>
                </a:solidFill>
                <a:latin typeface="Times New Roman"/>
                <a:ea typeface="Times New Roman"/>
                <a:cs typeface="Times New Roman"/>
                <a:sym typeface="Times New Roman"/>
              </a:rPr>
              <a:t> images, that should not be confused with landscapes as a modern art genre rooted in Western epistemology of art implicated with Orientalism and colonialism. I trust that in this way, computational tools can play a pivotal role in the development of a truly global art history, pluralistic, horizonal, transcultural and transdisciplinary study of cultural production worldwide. </a:t>
            </a:r>
            <a:endParaRPr>
              <a:solidFill>
                <a:schemeClr val="dk1"/>
              </a:solidFill>
              <a:latin typeface="Times New Roman"/>
              <a:ea typeface="Times New Roman"/>
              <a:cs typeface="Times New Roman"/>
              <a:sym typeface="Times New Roman"/>
            </a:endParaRPr>
          </a:p>
          <a:p>
            <a:pPr indent="0" lvl="0" marL="0" rtl="0" algn="l">
              <a:lnSpc>
                <a:spcPct val="125454"/>
              </a:lnSpc>
              <a:spcBef>
                <a:spcPts val="1200"/>
              </a:spcBef>
              <a:spcAft>
                <a:spcPts val="0"/>
              </a:spcAft>
              <a:buNone/>
            </a:pPr>
            <a:r>
              <a:rPr lang="el">
                <a:solidFill>
                  <a:schemeClr val="dk1"/>
                </a:solidFill>
                <a:latin typeface="Times New Roman"/>
                <a:ea typeface="Times New Roman"/>
                <a:cs typeface="Times New Roman"/>
                <a:sym typeface="Times New Roman"/>
              </a:rPr>
              <a:t>It does not mean that computational methods are less biased or conceptually less challenging than a traditional humanistic inquiry. Certainly, technology is not a “magic bullet,” and working with digital tools and methods is not “easier” or faster than analogues art history. But, besides many challenges, I think that collaborative spirit and openness specific for the DH work, is its most valuable and enjoyable aspect, certainly worthy of our time and energy.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a345197edc_0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a345197ed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1200"/>
              </a:spcBef>
              <a:spcAft>
                <a:spcPts val="0"/>
              </a:spcAft>
              <a:buNone/>
            </a:pPr>
            <a:r>
              <a:t/>
            </a:r>
            <a:endParaRPr>
              <a:highlight>
                <a:schemeClr val="accent5"/>
              </a:highlight>
              <a:latin typeface="Times New Roman"/>
              <a:ea typeface="Times New Roman"/>
              <a:cs typeface="Times New Roman"/>
              <a:sym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1942872503d_0_148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1942872503d_0_1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9c4db64010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19c4db6401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1942872503d_0_113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1942872503d_0_1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1942872503d_0_129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1942872503d_0_1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9b7820a9d9_0_1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9b7820a9d9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0"/>
              </a:spcBef>
              <a:spcAft>
                <a:spcPts val="0"/>
              </a:spcAft>
              <a:buClr>
                <a:schemeClr val="dk1"/>
              </a:buClr>
              <a:buSzPts val="1100"/>
              <a:buFont typeface="Arial"/>
              <a:buNone/>
            </a:pPr>
            <a:r>
              <a:rPr lang="el">
                <a:solidFill>
                  <a:schemeClr val="dk1"/>
                </a:solidFill>
                <a:highlight>
                  <a:srgbClr val="FFFFFF"/>
                </a:highlight>
                <a:latin typeface="Times New Roman"/>
                <a:ea typeface="Times New Roman"/>
                <a:cs typeface="Times New Roman"/>
                <a:sym typeface="Times New Roman"/>
              </a:rPr>
              <a:t>Ewa: As we all know, Japanese early modern woodblock prints depicting views of the countryside, so-called </a:t>
            </a:r>
            <a:r>
              <a:rPr i="1" lang="el">
                <a:solidFill>
                  <a:schemeClr val="dk1"/>
                </a:solidFill>
                <a:highlight>
                  <a:srgbClr val="FFFFFF"/>
                </a:highlight>
                <a:latin typeface="Times New Roman"/>
                <a:ea typeface="Times New Roman"/>
                <a:cs typeface="Times New Roman"/>
                <a:sym typeface="Times New Roman"/>
              </a:rPr>
              <a:t>meisho-e </a:t>
            </a:r>
            <a:r>
              <a:rPr lang="el">
                <a:solidFill>
                  <a:schemeClr val="dk1"/>
                </a:solidFill>
                <a:highlight>
                  <a:srgbClr val="FFFFFF"/>
                </a:highlight>
                <a:latin typeface="Times New Roman"/>
                <a:ea typeface="Times New Roman"/>
                <a:cs typeface="Times New Roman"/>
                <a:sym typeface="Times New Roman"/>
              </a:rPr>
              <a:t>(images of famous places), such as this one by Hiroshige from his series Ōmi hakkei (Eight Views of Ōmi),  are often defined today as </a:t>
            </a:r>
            <a:r>
              <a:rPr i="1" lang="el">
                <a:solidFill>
                  <a:schemeClr val="dk1"/>
                </a:solidFill>
                <a:highlight>
                  <a:srgbClr val="FFFFFF"/>
                </a:highlight>
                <a:latin typeface="Times New Roman"/>
                <a:ea typeface="Times New Roman"/>
                <a:cs typeface="Times New Roman"/>
                <a:sym typeface="Times New Roman"/>
              </a:rPr>
              <a:t>fūkei-ga</a:t>
            </a:r>
            <a:r>
              <a:rPr lang="el">
                <a:solidFill>
                  <a:schemeClr val="dk1"/>
                </a:solidFill>
                <a:highlight>
                  <a:srgbClr val="FFFFFF"/>
                </a:highlight>
                <a:latin typeface="Times New Roman"/>
                <a:ea typeface="Times New Roman"/>
                <a:cs typeface="Times New Roman"/>
                <a:sym typeface="Times New Roman"/>
              </a:rPr>
              <a:t>,</a:t>
            </a:r>
            <a:r>
              <a:rPr i="1" lang="el">
                <a:solidFill>
                  <a:schemeClr val="dk1"/>
                </a:solidFill>
                <a:highlight>
                  <a:srgbClr val="FFFFFF"/>
                </a:highlight>
                <a:latin typeface="Times New Roman"/>
                <a:ea typeface="Times New Roman"/>
                <a:cs typeface="Times New Roman"/>
                <a:sym typeface="Times New Roman"/>
              </a:rPr>
              <a:t> </a:t>
            </a:r>
            <a:r>
              <a:rPr lang="el">
                <a:solidFill>
                  <a:schemeClr val="dk1"/>
                </a:solidFill>
                <a:highlight>
                  <a:srgbClr val="FFFFFF"/>
                </a:highlight>
                <a:latin typeface="Times New Roman"/>
                <a:ea typeface="Times New Roman"/>
                <a:cs typeface="Times New Roman"/>
                <a:sym typeface="Times New Roman"/>
              </a:rPr>
              <a:t>or landscapes. But the notion of </a:t>
            </a:r>
            <a:r>
              <a:rPr i="1" lang="el">
                <a:solidFill>
                  <a:schemeClr val="dk1"/>
                </a:solidFill>
                <a:highlight>
                  <a:srgbClr val="FFFFFF"/>
                </a:highlight>
                <a:latin typeface="Times New Roman"/>
                <a:ea typeface="Times New Roman"/>
                <a:cs typeface="Times New Roman"/>
                <a:sym typeface="Times New Roman"/>
              </a:rPr>
              <a:t>fūkei</a:t>
            </a:r>
            <a:r>
              <a:rPr lang="el">
                <a:solidFill>
                  <a:schemeClr val="dk1"/>
                </a:solidFill>
                <a:highlight>
                  <a:srgbClr val="FFFFFF"/>
                </a:highlight>
                <a:latin typeface="Times New Roman"/>
                <a:ea typeface="Times New Roman"/>
                <a:cs typeface="Times New Roman"/>
                <a:sym typeface="Times New Roman"/>
              </a:rPr>
              <a:t> is a modern cultural translation entangled with the ideology of modernization and colonial power (as discussed by Karatani). So, the concept of </a:t>
            </a:r>
            <a:r>
              <a:rPr i="1" lang="el">
                <a:solidFill>
                  <a:schemeClr val="dk1"/>
                </a:solidFill>
                <a:highlight>
                  <a:srgbClr val="FFFFFF"/>
                </a:highlight>
                <a:latin typeface="Times New Roman"/>
                <a:ea typeface="Times New Roman"/>
                <a:cs typeface="Times New Roman"/>
                <a:sym typeface="Times New Roman"/>
              </a:rPr>
              <a:t>fūkei</a:t>
            </a:r>
            <a:r>
              <a:rPr lang="el">
                <a:solidFill>
                  <a:schemeClr val="dk1"/>
                </a:solidFill>
                <a:highlight>
                  <a:srgbClr val="FFFFFF"/>
                </a:highlight>
                <a:latin typeface="Times New Roman"/>
                <a:ea typeface="Times New Roman"/>
                <a:cs typeface="Times New Roman"/>
                <a:sym typeface="Times New Roman"/>
              </a:rPr>
              <a:t> obscures the specificities of Japanese visual culture and the intricacies of early modern spatiality or a socially produced space. </a:t>
            </a:r>
            <a:endParaRPr>
              <a:solidFill>
                <a:schemeClr val="dk1"/>
              </a:solidFill>
              <a:highlight>
                <a:srgbClr val="FFFFFF"/>
              </a:highlight>
              <a:latin typeface="Times New Roman"/>
              <a:ea typeface="Times New Roman"/>
              <a:cs typeface="Times New Roman"/>
              <a:sym typeface="Times New Roman"/>
            </a:endParaRPr>
          </a:p>
          <a:p>
            <a:pPr indent="0" lvl="0" marL="0" rtl="0" algn="l">
              <a:lnSpc>
                <a:spcPct val="125454"/>
              </a:lnSpc>
              <a:spcBef>
                <a:spcPts val="120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In fact, originally </a:t>
            </a:r>
            <a:r>
              <a:rPr i="1" lang="el">
                <a:solidFill>
                  <a:schemeClr val="dk1"/>
                </a:solidFill>
                <a:latin typeface="Times New Roman"/>
                <a:ea typeface="Times New Roman"/>
                <a:cs typeface="Times New Roman"/>
                <a:sym typeface="Times New Roman"/>
              </a:rPr>
              <a:t>meisho-e</a:t>
            </a:r>
            <a:r>
              <a:rPr lang="el">
                <a:solidFill>
                  <a:schemeClr val="dk1"/>
                </a:solidFill>
                <a:latin typeface="Times New Roman"/>
                <a:ea typeface="Times New Roman"/>
                <a:cs typeface="Times New Roman"/>
                <a:sym typeface="Times New Roman"/>
              </a:rPr>
              <a:t> were rooted in </a:t>
            </a:r>
            <a:r>
              <a:rPr i="1" lang="el">
                <a:solidFill>
                  <a:schemeClr val="dk1"/>
                </a:solidFill>
                <a:latin typeface="Times New Roman"/>
                <a:ea typeface="Times New Roman"/>
                <a:cs typeface="Times New Roman"/>
                <a:sym typeface="Times New Roman"/>
              </a:rPr>
              <a:t>utamakura </a:t>
            </a:r>
            <a:r>
              <a:rPr lang="el">
                <a:solidFill>
                  <a:schemeClr val="dk1"/>
                </a:solidFill>
                <a:latin typeface="Times New Roman"/>
                <a:ea typeface="Times New Roman"/>
                <a:cs typeface="Times New Roman"/>
                <a:sym typeface="Times New Roman"/>
              </a:rPr>
              <a:t>or poetic rhetorical figures that tie seasonal images with particular (real or imagined) places. So, to understand these images and their social function, we need to understand their relationships with actual geography of Japan.</a:t>
            </a:r>
            <a:endParaRPr>
              <a:solidFill>
                <a:schemeClr val="dk1"/>
              </a:solidFill>
              <a:latin typeface="Times New Roman"/>
              <a:ea typeface="Times New Roman"/>
              <a:cs typeface="Times New Roman"/>
              <a:sym typeface="Times New Roman"/>
            </a:endParaRPr>
          </a:p>
          <a:p>
            <a:pPr indent="0" lvl="0" marL="0" rtl="0" algn="l">
              <a:lnSpc>
                <a:spcPct val="125454"/>
              </a:lnSpc>
              <a:spcBef>
                <a:spcPts val="1200"/>
              </a:spcBef>
              <a:spcAft>
                <a:spcPts val="0"/>
              </a:spcAft>
              <a:buClr>
                <a:schemeClr val="dk1"/>
              </a:buClr>
              <a:buSzPts val="1100"/>
              <a:buFont typeface="Arial"/>
              <a:buNone/>
            </a:pPr>
            <a:r>
              <a:rPr lang="el">
                <a:solidFill>
                  <a:schemeClr val="dk1"/>
                </a:solidFill>
                <a:highlight>
                  <a:srgbClr val="FFFFFF"/>
                </a:highlight>
                <a:latin typeface="Times New Roman"/>
                <a:ea typeface="Times New Roman"/>
                <a:cs typeface="Times New Roman"/>
                <a:sym typeface="Times New Roman"/>
              </a:rPr>
              <a:t>To address these issues we have engaged with so-called ‘distant viewing’ or macroanalytical study of the relationships between places depicted in prints executed between 1800-1850, and Japan’s geography. Considering the richness of the corpus (including thousands of objects) this study was aided by computational technologies capable of crunching large visual datasets. </a:t>
            </a:r>
            <a:endParaRPr>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1942872503d_0_59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1942872503d_0_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1942872503d_0_1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1942872503d_0_1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9b7820a9d9_0_11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9b7820a9d9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Ewa: </a:t>
            </a:r>
            <a:r>
              <a:rPr lang="el">
                <a:solidFill>
                  <a:schemeClr val="dk1"/>
                </a:solidFill>
                <a:highlight>
                  <a:srgbClr val="FFFFFF"/>
                </a:highlight>
                <a:latin typeface="Times New Roman"/>
                <a:ea typeface="Times New Roman"/>
                <a:cs typeface="Times New Roman"/>
                <a:sym typeface="Times New Roman"/>
              </a:rPr>
              <a:t>In our prior work we have experimented with automated harvesting of geospatial data from the image-content-related inscriptions on prints (using human-made transcriptions). In this follow-up work, we undertake large-scale automated mapping of </a:t>
            </a:r>
            <a:r>
              <a:rPr i="1" lang="el">
                <a:solidFill>
                  <a:schemeClr val="dk1"/>
                </a:solidFill>
                <a:highlight>
                  <a:srgbClr val="FFFFFF"/>
                </a:highlight>
                <a:latin typeface="Times New Roman"/>
                <a:ea typeface="Times New Roman"/>
                <a:cs typeface="Times New Roman"/>
                <a:sym typeface="Times New Roman"/>
              </a:rPr>
              <a:t>meisho </a:t>
            </a:r>
            <a:r>
              <a:rPr lang="el">
                <a:solidFill>
                  <a:schemeClr val="dk1"/>
                </a:solidFill>
                <a:highlight>
                  <a:srgbClr val="FFFFFF"/>
                </a:highlight>
                <a:latin typeface="Times New Roman"/>
                <a:ea typeface="Times New Roman"/>
                <a:cs typeface="Times New Roman"/>
                <a:sym typeface="Times New Roman"/>
              </a:rPr>
              <a:t>extracted from incriptions</a:t>
            </a:r>
            <a:r>
              <a:rPr lang="el">
                <a:solidFill>
                  <a:schemeClr val="dk1"/>
                </a:solidFill>
                <a:latin typeface="Times New Roman"/>
                <a:ea typeface="Times New Roman"/>
                <a:cs typeface="Times New Roman"/>
                <a:sym typeface="Times New Roman"/>
              </a:rPr>
              <a:t> to see: 1) What kind of places are depicted in </a:t>
            </a:r>
            <a:r>
              <a:rPr i="1" lang="el">
                <a:solidFill>
                  <a:schemeClr val="dk1"/>
                </a:solidFill>
                <a:latin typeface="Times New Roman"/>
                <a:ea typeface="Times New Roman"/>
                <a:cs typeface="Times New Roman"/>
                <a:sym typeface="Times New Roman"/>
              </a:rPr>
              <a:t>meisho-e</a:t>
            </a:r>
            <a:r>
              <a:rPr lang="el">
                <a:solidFill>
                  <a:schemeClr val="dk1"/>
                </a:solidFill>
                <a:latin typeface="Times New Roman"/>
                <a:ea typeface="Times New Roman"/>
                <a:cs typeface="Times New Roman"/>
                <a:sym typeface="Times New Roman"/>
              </a:rPr>
              <a:t> prints (and are considered significant)?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2) How are these places distributed across Japanese territory?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3) We would also like to know how do these constellations of places change depending on time, artist, publisher, format etc. but this is a future endeavor.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highlight>
                  <a:schemeClr val="lt1"/>
                </a:highlight>
                <a:latin typeface="Times New Roman"/>
                <a:ea typeface="Times New Roman"/>
                <a:cs typeface="Times New Roman"/>
                <a:sym typeface="Times New Roman"/>
              </a:rPr>
              <a:t>And some questions from the natural language processing side:</a:t>
            </a:r>
            <a:endParaRPr>
              <a:solidFill>
                <a:schemeClr val="dk1"/>
              </a:solidFill>
              <a:highlight>
                <a:schemeClr val="lt1"/>
              </a:highlight>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highlight>
                  <a:srgbClr val="FFFFFF"/>
                </a:highlight>
                <a:latin typeface="Times New Roman"/>
                <a:ea typeface="Times New Roman"/>
                <a:cs typeface="Times New Roman"/>
                <a:sym typeface="Times New Roman"/>
              </a:rPr>
              <a:t>1) How accurate is NER?</a:t>
            </a:r>
            <a:endParaRPr>
              <a:solidFill>
                <a:schemeClr val="dk1"/>
              </a:solidFill>
              <a:highlight>
                <a:srgbClr val="FFFFFF"/>
              </a:highlight>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highlight>
                  <a:srgbClr val="FFFFFF"/>
                </a:highlight>
                <a:latin typeface="Times New Roman"/>
                <a:ea typeface="Times New Roman"/>
                <a:cs typeface="Times New Roman"/>
                <a:sym typeface="Times New Roman"/>
              </a:rPr>
              <a:t>2) Should NER be based on gazetteers or should we learn a machine to do it?</a:t>
            </a:r>
            <a:endParaRPr>
              <a:solidFill>
                <a:schemeClr val="dk1"/>
              </a:solidFill>
              <a:highlight>
                <a:srgbClr val="FFFFFF"/>
              </a:highlight>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highlight>
                  <a:srgbClr val="FFFFFF"/>
                </a:highlight>
                <a:latin typeface="Times New Roman"/>
                <a:ea typeface="Times New Roman"/>
                <a:cs typeface="Times New Roman"/>
                <a:sym typeface="Times New Roman"/>
              </a:rPr>
              <a:t>3) And can NER work on automatically recognised, not transcribed, text?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9b7820a9d9_0_1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9b7820a9d9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Ewa: Before we present our experiments we would like to briefly reflect on the main challenges of a computational analysis of early modern Japanese artefacts. As we know, the field of Spatial Art History combining Geographical Information Systems (GIS), Natural Language Processing (NLP) and Corpus Linguistics, have advanced in the past years. However, although these tools perform well on modern datasets it is not the same for historical materials. We can encounter several problems such as OCR errors, place reference identification and place reference disambiguation (related to language changes over time). The situation is even more complicated in the case of mapping </a:t>
            </a:r>
            <a:r>
              <a:rPr i="1" lang="el">
                <a:solidFill>
                  <a:schemeClr val="dk1"/>
                </a:solidFill>
                <a:latin typeface="Times New Roman"/>
                <a:ea typeface="Times New Roman"/>
                <a:cs typeface="Times New Roman"/>
                <a:sym typeface="Times New Roman"/>
              </a:rPr>
              <a:t>meisho-e </a:t>
            </a:r>
            <a:r>
              <a:rPr lang="el">
                <a:solidFill>
                  <a:schemeClr val="dk1"/>
                </a:solidFill>
                <a:latin typeface="Times New Roman"/>
                <a:ea typeface="Times New Roman"/>
                <a:cs typeface="Times New Roman"/>
                <a:sym typeface="Times New Roman"/>
              </a:rPr>
              <a:t>prints due to the ambiguity of the depicted visual motives.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We need to note that place identification in prints is not always facilitated by iconography or visual motives but by the image-content related inscriptions printed in the images that often feature place names or </a:t>
            </a:r>
            <a:r>
              <a:rPr i="1" lang="el">
                <a:solidFill>
                  <a:schemeClr val="dk1"/>
                </a:solidFill>
                <a:latin typeface="Times New Roman"/>
                <a:ea typeface="Times New Roman"/>
                <a:cs typeface="Times New Roman"/>
                <a:sym typeface="Times New Roman"/>
              </a:rPr>
              <a:t>meisho</a:t>
            </a:r>
            <a:r>
              <a:rPr lang="el">
                <a:solidFill>
                  <a:schemeClr val="dk1"/>
                </a:solidFill>
                <a:latin typeface="Times New Roman"/>
                <a:ea typeface="Times New Roman"/>
                <a:cs typeface="Times New Roman"/>
                <a:sym typeface="Times New Roman"/>
              </a:rPr>
              <a:t> (lit. famous places). So, geolocating of </a:t>
            </a:r>
            <a:r>
              <a:rPr i="1" lang="el">
                <a:solidFill>
                  <a:schemeClr val="dk1"/>
                </a:solidFill>
                <a:latin typeface="Times New Roman"/>
                <a:ea typeface="Times New Roman"/>
                <a:cs typeface="Times New Roman"/>
                <a:sym typeface="Times New Roman"/>
              </a:rPr>
              <a:t>meisho</a:t>
            </a:r>
            <a:r>
              <a:rPr lang="el">
                <a:solidFill>
                  <a:schemeClr val="dk1"/>
                </a:solidFill>
                <a:latin typeface="Times New Roman"/>
                <a:ea typeface="Times New Roman"/>
                <a:cs typeface="Times New Roman"/>
                <a:sym typeface="Times New Roman"/>
              </a:rPr>
              <a:t> sites requires reading of inscriptions. Transcription of inscriptions is one of the main obstacles for art historians interested in a large-scale analysis of the prints. This is due to complexity of the Japanese early-modern writing system, adequate identification of place names, and material aspects of a print (e.g. </a:t>
            </a:r>
            <a:r>
              <a:rPr lang="el">
                <a:solidFill>
                  <a:schemeClr val="dk1"/>
                </a:solidFill>
                <a:highlight>
                  <a:srgbClr val="FFFFFF"/>
                </a:highlight>
                <a:latin typeface="Times New Roman"/>
                <a:ea typeface="Times New Roman"/>
                <a:cs typeface="Times New Roman"/>
                <a:sym typeface="Times New Roman"/>
              </a:rPr>
              <a:t>preservation state</a:t>
            </a:r>
            <a:r>
              <a:rPr lang="el">
                <a:solidFill>
                  <a:schemeClr val="dk1"/>
                </a:solidFill>
                <a:latin typeface="Times New Roman"/>
                <a:ea typeface="Times New Roman"/>
                <a:cs typeface="Times New Roman"/>
                <a:sym typeface="Times New Roman"/>
              </a:rPr>
              <a:t>).</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9b9b456181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9b9b4561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120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Ewa: I don’t think that we need to explain challenges related to the complexities of the Japanese early-modern writing system (e.g. related to </a:t>
            </a:r>
            <a:r>
              <a:rPr i="1" lang="el">
                <a:solidFill>
                  <a:schemeClr val="dk1"/>
                </a:solidFill>
                <a:latin typeface="Times New Roman"/>
                <a:ea typeface="Times New Roman"/>
                <a:cs typeface="Times New Roman"/>
                <a:sym typeface="Times New Roman"/>
              </a:rPr>
              <a:t>kuzushiji</a:t>
            </a:r>
            <a:r>
              <a:rPr lang="el">
                <a:solidFill>
                  <a:schemeClr val="dk1"/>
                </a:solidFill>
                <a:latin typeface="Times New Roman"/>
                <a:ea typeface="Times New Roman"/>
                <a:cs typeface="Times New Roman"/>
                <a:sym typeface="Times New Roman"/>
              </a:rPr>
              <a:t> and </a:t>
            </a:r>
            <a:r>
              <a:rPr i="1" lang="el">
                <a:solidFill>
                  <a:schemeClr val="dk1"/>
                </a:solidFill>
                <a:latin typeface="Times New Roman"/>
                <a:ea typeface="Times New Roman"/>
                <a:cs typeface="Times New Roman"/>
                <a:sym typeface="Times New Roman"/>
              </a:rPr>
              <a:t>hentaigana) </a:t>
            </a:r>
            <a:r>
              <a:rPr lang="el">
                <a:solidFill>
                  <a:schemeClr val="dk1"/>
                </a:solidFill>
                <a:latin typeface="Times New Roman"/>
                <a:ea typeface="Times New Roman"/>
                <a:cs typeface="Times New Roman"/>
                <a:sym typeface="Times New Roman"/>
              </a:rPr>
              <a:t>at this meeting. Instead I’d like to focus on the problems with adequate identification of place names.</a:t>
            </a:r>
            <a:endParaRPr>
              <a:solidFill>
                <a:schemeClr val="dk1"/>
              </a:solidFill>
              <a:latin typeface="Times New Roman"/>
              <a:ea typeface="Times New Roman"/>
              <a:cs typeface="Times New Roman"/>
              <a:sym typeface="Times New Roman"/>
            </a:endParaRPr>
          </a:p>
          <a:p>
            <a:pPr indent="0" lvl="0" marL="0" rtl="0" algn="l">
              <a:lnSpc>
                <a:spcPct val="125454"/>
              </a:lnSpc>
              <a:spcBef>
                <a:spcPts val="120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The problem is that historical place-names extracted with NER from </a:t>
            </a:r>
            <a:r>
              <a:rPr i="1" lang="el">
                <a:solidFill>
                  <a:schemeClr val="dk1"/>
                </a:solidFill>
                <a:latin typeface="Times New Roman"/>
                <a:ea typeface="Times New Roman"/>
                <a:cs typeface="Times New Roman"/>
                <a:sym typeface="Times New Roman"/>
              </a:rPr>
              <a:t>meisho-e</a:t>
            </a:r>
            <a:r>
              <a:rPr lang="el">
                <a:solidFill>
                  <a:schemeClr val="dk1"/>
                </a:solidFill>
                <a:latin typeface="Times New Roman"/>
                <a:ea typeface="Times New Roman"/>
                <a:cs typeface="Times New Roman"/>
                <a:sym typeface="Times New Roman"/>
              </a:rPr>
              <a:t> inscriptions are not easily geolocated on contemporary maps of Japan as the retrieval algorithms are trained on contemporary datasets and gazetteers of toponyms (or geographical dictionaries providing information about places).</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This is due to several factors related to problems with identification of place names (place reference identification and place reference disambiguation) rooted in historical transformation of Japanese writing systems, and historical changes in administrative geography in Japan (changes of boundaries and renaming practices).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In short, place-names reflect the language and writing systems used at the time when a given name was created. Subsequent linguistic transformations can make place names ambiguous or even unreadable. For example, linguistic reforms conducted in Japan in the modern era, and change in place-names practices in the post-WWII era (e.g. “Indication of Residential Address Law </a:t>
            </a:r>
            <a:r>
              <a:rPr i="1" lang="el">
                <a:solidFill>
                  <a:schemeClr val="dk1"/>
                </a:solidFill>
                <a:latin typeface="Times New Roman"/>
                <a:ea typeface="Times New Roman"/>
                <a:cs typeface="Times New Roman"/>
                <a:sym typeface="Times New Roman"/>
              </a:rPr>
              <a:t>Juukyo Hyouji ni kan suru houritsu</a:t>
            </a:r>
            <a:r>
              <a:rPr lang="el">
                <a:solidFill>
                  <a:schemeClr val="dk1"/>
                </a:solidFill>
                <a:latin typeface="Times New Roman"/>
                <a:ea typeface="Times New Roman"/>
                <a:cs typeface="Times New Roman"/>
                <a:sym typeface="Times New Roman"/>
              </a:rPr>
              <a:t> </a:t>
            </a:r>
            <a:r>
              <a:rPr lang="el">
                <a:solidFill>
                  <a:schemeClr val="dk1"/>
                </a:solidFill>
                <a:latin typeface="MS Gothic"/>
                <a:ea typeface="MS Gothic"/>
                <a:cs typeface="MS Gothic"/>
                <a:sym typeface="MS Gothic"/>
              </a:rPr>
              <a:t>住居表示に関する法律</a:t>
            </a:r>
            <a:r>
              <a:rPr lang="el">
                <a:solidFill>
                  <a:schemeClr val="dk1"/>
                </a:solidFill>
                <a:latin typeface="Times New Roman"/>
                <a:ea typeface="Times New Roman"/>
                <a:cs typeface="Times New Roman"/>
                <a:sym typeface="Times New Roman"/>
              </a:rPr>
              <a:t>, 1962) made some old historical toponyms forgotten. Also, ambiguity of Japanese place-names is due to their linguistic structure. Place-name is usually rendered in a compound of 2 kanji characters in which one functions as an attribute of a place (e.g. adjective), and one is a noun denoting topographical formation (e.g. mountain, river, valley). As similar type of natural formations (e.g. Takayama </a:t>
            </a:r>
            <a:r>
              <a:rPr lang="el">
                <a:solidFill>
                  <a:schemeClr val="dk1"/>
                </a:solidFill>
                <a:latin typeface="MS Gothic"/>
                <a:ea typeface="MS Gothic"/>
                <a:cs typeface="MS Gothic"/>
                <a:sym typeface="MS Gothic"/>
              </a:rPr>
              <a:t>高山</a:t>
            </a:r>
            <a:r>
              <a:rPr lang="el">
                <a:solidFill>
                  <a:schemeClr val="dk1"/>
                </a:solidFill>
                <a:latin typeface="Times New Roman"/>
                <a:ea typeface="Times New Roman"/>
                <a:cs typeface="Times New Roman"/>
                <a:sym typeface="Times New Roman"/>
              </a:rPr>
              <a:t> &gt; lit. ‘High Mountain’) can be found in different parts of Japan, it is difficult to disambiguate and geolocate the site.</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The problem here is unavailability of comprehensive digital gazetteers of Japanese historical geographical names. The Gazetteer of Japan issued by the Government of Japan does not cover historical toponyms. Scholars such as Prof. Asanobu Kitamoto and Prof. Chikahiko Suzuki conducted important experiments with mapping historical places in Edo (Edo-mi project) and used manually annotated data that are converted to the gazetteer. But this work did not target Japan as a whole.</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Clr>
                <a:schemeClr val="dk1"/>
              </a:buClr>
              <a:buSzPts val="1100"/>
              <a:buFont typeface="Arial"/>
              <a:buNone/>
            </a:pPr>
            <a:r>
              <a:rPr lang="el">
                <a:solidFill>
                  <a:schemeClr val="dk1"/>
                </a:solidFill>
                <a:latin typeface="Times New Roman"/>
                <a:ea typeface="Times New Roman"/>
                <a:cs typeface="Times New Roman"/>
                <a:sym typeface="Times New Roman"/>
              </a:rPr>
              <a:t>We can also try to use the World Historical Gazetteer directed by Prof. Ruth Mostern (Univ. of Pittsburgh) that to date hosts about 60,000 temporally scoped place records, which supplies temporal depth to a core list of about 1.8 million place records. But the problems remain the same e.g. if we search for ’</a:t>
            </a:r>
            <a:r>
              <a:rPr lang="el">
                <a:solidFill>
                  <a:schemeClr val="dk1"/>
                </a:solidFill>
                <a:highlight>
                  <a:srgbClr val="FFFFFF"/>
                </a:highlight>
                <a:latin typeface="Times New Roman"/>
                <a:ea typeface="Times New Roman"/>
                <a:cs typeface="Times New Roman"/>
                <a:sym typeface="Times New Roman"/>
              </a:rPr>
              <a:t>Takayama’, the system suggests 4 different locations in Japan.</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9b9b456181_0_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9b9b45618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0"/>
              </a:spcBef>
              <a:spcAft>
                <a:spcPts val="0"/>
              </a:spcAft>
              <a:buNone/>
            </a:pPr>
            <a:r>
              <a:rPr lang="el">
                <a:solidFill>
                  <a:schemeClr val="dk1"/>
                </a:solidFill>
                <a:highlight>
                  <a:srgbClr val="FFFFFF"/>
                </a:highlight>
                <a:latin typeface="Times New Roman"/>
                <a:ea typeface="Times New Roman"/>
                <a:cs typeface="Times New Roman"/>
                <a:sym typeface="Times New Roman"/>
              </a:rPr>
              <a:t>Ewa: Also, if we would like to identify a </a:t>
            </a:r>
            <a:r>
              <a:rPr i="1" lang="el">
                <a:solidFill>
                  <a:schemeClr val="dk1"/>
                </a:solidFill>
                <a:highlight>
                  <a:srgbClr val="FFFFFF"/>
                </a:highlight>
                <a:latin typeface="Times New Roman"/>
                <a:ea typeface="Times New Roman"/>
                <a:cs typeface="Times New Roman"/>
                <a:sym typeface="Times New Roman"/>
              </a:rPr>
              <a:t>meisho</a:t>
            </a:r>
            <a:r>
              <a:rPr lang="el">
                <a:solidFill>
                  <a:schemeClr val="dk1"/>
                </a:solidFill>
                <a:highlight>
                  <a:srgbClr val="FFFFFF"/>
                </a:highlight>
                <a:latin typeface="Times New Roman"/>
                <a:ea typeface="Times New Roman"/>
                <a:cs typeface="Times New Roman"/>
                <a:sym typeface="Times New Roman"/>
              </a:rPr>
              <a:t> from Hiroshige’s Tokaido Series from the 1840s (so-called Gyousho Toukaido), </a:t>
            </a:r>
            <a:r>
              <a:rPr i="1" lang="el">
                <a:solidFill>
                  <a:schemeClr val="dk1"/>
                </a:solidFill>
                <a:highlight>
                  <a:srgbClr val="FFFFFF"/>
                </a:highlight>
                <a:latin typeface="Times New Roman"/>
                <a:ea typeface="Times New Roman"/>
                <a:cs typeface="Times New Roman"/>
                <a:sym typeface="Times New Roman"/>
              </a:rPr>
              <a:t>Sanjō no ōhashi</a:t>
            </a:r>
            <a:r>
              <a:rPr lang="el">
                <a:solidFill>
                  <a:schemeClr val="dk1"/>
                </a:solidFill>
                <a:highlight>
                  <a:srgbClr val="FFFFFF"/>
                </a:highlight>
                <a:latin typeface="Times New Roman"/>
                <a:ea typeface="Times New Roman"/>
                <a:cs typeface="Times New Roman"/>
                <a:sym typeface="Times New Roman"/>
              </a:rPr>
              <a:t> or the Great Bridge in Sanjō (located as we know in Kyoto) we cannot do it as the gazetteer lacks historical data and directs us to a location in Niigata Prefecture. </a:t>
            </a:r>
            <a:endParaRPr>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9f15f23401_3_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9f15f23401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0"/>
              </a:spcBef>
              <a:spcAft>
                <a:spcPts val="0"/>
              </a:spcAft>
              <a:buNone/>
            </a:pPr>
            <a:r>
              <a:rPr lang="el">
                <a:solidFill>
                  <a:schemeClr val="dk1"/>
                </a:solidFill>
                <a:highlight>
                  <a:schemeClr val="lt1"/>
                </a:highlight>
                <a:latin typeface="Times New Roman"/>
                <a:ea typeface="Times New Roman"/>
                <a:cs typeface="Times New Roman"/>
                <a:sym typeface="Times New Roman"/>
              </a:rPr>
              <a:t>Ewa: These problems prompted our study. </a:t>
            </a:r>
            <a:r>
              <a:rPr lang="el">
                <a:solidFill>
                  <a:schemeClr val="dk1"/>
                </a:solidFill>
                <a:latin typeface="Times New Roman"/>
                <a:ea typeface="Times New Roman"/>
                <a:cs typeface="Times New Roman"/>
                <a:sym typeface="Times New Roman"/>
              </a:rPr>
              <a:t>To conduct ‘distance viewing’ of images we of course needed data. Fortunately, the access to the data for this work was facilitated through our partnership with the Art Research Centre at Ritsumeikan University, Kyoto and support Prof. Akama Ryo. The centre’s digital databases of Japanese culture hosts approx. 700,000 (678,429) objects kept at 28 institutions in Japan and abroad, and is continuously growing. Our study investigated approx. 20,000 (20,408) digitized prints featuring natural environments, issued around 1800-1850s.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942872503d_0_1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942872503d_0_1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0"/>
              </a:spcBef>
              <a:spcAft>
                <a:spcPts val="0"/>
              </a:spcAft>
              <a:buNone/>
            </a:pPr>
            <a:r>
              <a:rPr lang="el" sz="1200">
                <a:solidFill>
                  <a:schemeClr val="dk1"/>
                </a:solidFill>
                <a:latin typeface="Times New Roman"/>
                <a:ea typeface="Times New Roman"/>
                <a:cs typeface="Times New Roman"/>
                <a:sym typeface="Times New Roman"/>
              </a:rPr>
              <a:t>John: Thank you, Ewa, in this slide I will outline our approach in steps.</a:t>
            </a:r>
            <a:endParaRPr sz="1200">
              <a:solidFill>
                <a:schemeClr val="dk1"/>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Char char="●"/>
            </a:pPr>
            <a:r>
              <a:rPr lang="el" sz="1200">
                <a:solidFill>
                  <a:schemeClr val="dk1"/>
                </a:solidFill>
                <a:latin typeface="Times New Roman"/>
                <a:ea typeface="Times New Roman"/>
                <a:cs typeface="Times New Roman"/>
                <a:sym typeface="Times New Roman"/>
              </a:rPr>
              <a:t>Click: To identify place-names inside inscriptions on </a:t>
            </a:r>
            <a:r>
              <a:rPr i="1" lang="el" sz="1200">
                <a:solidFill>
                  <a:schemeClr val="dk1"/>
                </a:solidFill>
                <a:latin typeface="Times New Roman"/>
                <a:ea typeface="Times New Roman"/>
                <a:cs typeface="Times New Roman"/>
                <a:sym typeface="Times New Roman"/>
              </a:rPr>
              <a:t>ukiyo-e</a:t>
            </a:r>
            <a:r>
              <a:rPr lang="el" sz="1200">
                <a:solidFill>
                  <a:schemeClr val="dk1"/>
                </a:solidFill>
                <a:latin typeface="Times New Roman"/>
                <a:ea typeface="Times New Roman"/>
                <a:cs typeface="Times New Roman"/>
                <a:sym typeface="Times New Roman"/>
              </a:rPr>
              <a:t> prints, we used a </a:t>
            </a:r>
            <a:r>
              <a:rPr lang="el" sz="1200">
                <a:solidFill>
                  <a:schemeClr val="dk1"/>
                </a:solidFill>
                <a:latin typeface="Times New Roman"/>
                <a:ea typeface="Times New Roman"/>
                <a:cs typeface="Times New Roman"/>
                <a:sym typeface="Times New Roman"/>
              </a:rPr>
              <a:t>Natural Language Processing approach called Named Entity Recognition</a:t>
            </a:r>
            <a:r>
              <a:rPr lang="el" sz="1200">
                <a:solidFill>
                  <a:schemeClr val="dk1"/>
                </a:solidFill>
                <a:latin typeface="Times New Roman"/>
                <a:ea typeface="Times New Roman"/>
                <a:cs typeface="Times New Roman"/>
                <a:sym typeface="Times New Roman"/>
              </a:rPr>
              <a:t>. Recognisers are most often trained on annotated data, hence our team member and art historian, Ewa, created LOC and GPE tags for location and geopolitical place-name entities for 200 inscriptions.</a:t>
            </a:r>
            <a:endParaRPr sz="1200">
              <a:solidFill>
                <a:schemeClr val="dk1"/>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Char char="●"/>
            </a:pPr>
            <a:r>
              <a:rPr lang="el" sz="1200">
                <a:solidFill>
                  <a:schemeClr val="dk1"/>
                </a:solidFill>
                <a:latin typeface="Times New Roman"/>
                <a:ea typeface="Times New Roman"/>
                <a:cs typeface="Times New Roman"/>
                <a:sym typeface="Times New Roman"/>
              </a:rPr>
              <a:t>Click: Using the one half of this resource, we fine-tuned Spacy and Bert, and we evaluate the two models on the other half. </a:t>
            </a:r>
            <a:endParaRPr sz="1200">
              <a:solidFill>
                <a:schemeClr val="dk1"/>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Char char="●"/>
            </a:pPr>
            <a:r>
              <a:rPr lang="el" sz="1200">
                <a:solidFill>
                  <a:schemeClr val="dk1"/>
                </a:solidFill>
                <a:latin typeface="Times New Roman"/>
                <a:ea typeface="Times New Roman"/>
                <a:cs typeface="Times New Roman"/>
                <a:sym typeface="Times New Roman"/>
              </a:rPr>
              <a:t>Click: Also, a second annotator, an expert in Japanese history and language, annotated the inscriptions of 20 randomly prints of the already annotated sample to measure inter-annotator agreement.</a:t>
            </a:r>
            <a:endParaRPr sz="1200">
              <a:solidFill>
                <a:schemeClr val="dk1"/>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Char char="●"/>
            </a:pPr>
            <a:r>
              <a:rPr lang="el" sz="1200">
                <a:solidFill>
                  <a:schemeClr val="dk1"/>
                </a:solidFill>
                <a:latin typeface="Times New Roman"/>
                <a:ea typeface="Times New Roman"/>
                <a:cs typeface="Times New Roman"/>
                <a:sym typeface="Times New Roman"/>
              </a:rPr>
              <a:t>Click: Inter-annotator agreement showed that </a:t>
            </a:r>
            <a:r>
              <a:rPr lang="el" sz="1200">
                <a:solidFill>
                  <a:schemeClr val="dk1"/>
                </a:solidFill>
                <a:latin typeface="Times New Roman"/>
                <a:ea typeface="Times New Roman"/>
                <a:cs typeface="Times New Roman"/>
                <a:sym typeface="Times New Roman"/>
              </a:rPr>
              <a:t>separating</a:t>
            </a:r>
            <a:r>
              <a:rPr lang="el" sz="1200">
                <a:solidFill>
                  <a:schemeClr val="dk1"/>
                </a:solidFill>
                <a:latin typeface="Times New Roman"/>
                <a:ea typeface="Times New Roman"/>
                <a:cs typeface="Times New Roman"/>
                <a:sym typeface="Times New Roman"/>
              </a:rPr>
              <a:t> LOC from GPE is difficult, so, we merged them into a single tag named.</a:t>
            </a:r>
            <a:endParaRPr sz="1200">
              <a:solidFill>
                <a:schemeClr val="dk1"/>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Char char="●"/>
            </a:pPr>
            <a:r>
              <a:rPr lang="el" sz="1200">
                <a:solidFill>
                  <a:schemeClr val="dk1"/>
                </a:solidFill>
                <a:latin typeface="Times New Roman"/>
                <a:ea typeface="Times New Roman"/>
                <a:cs typeface="Times New Roman"/>
                <a:sym typeface="Times New Roman"/>
              </a:rPr>
              <a:t>Click: We then re-trained the best model with the same data but using the merged annotations.</a:t>
            </a:r>
            <a:endParaRPr sz="1200">
              <a:solidFill>
                <a:schemeClr val="dk1"/>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Char char="●"/>
            </a:pPr>
            <a:r>
              <a:rPr lang="el" sz="1200">
                <a:solidFill>
                  <a:schemeClr val="dk1"/>
                </a:solidFill>
                <a:latin typeface="Times New Roman"/>
                <a:ea typeface="Times New Roman"/>
                <a:cs typeface="Times New Roman"/>
                <a:sym typeface="Times New Roman"/>
              </a:rPr>
              <a:t>Click: By applying our recogniser on inscriptions of unseen prints we studied the found entities, also geolocating them on a map.</a:t>
            </a:r>
            <a:endParaRPr sz="12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Char char="●"/>
            </a:pPr>
            <a:r>
              <a:rPr lang="el" sz="1200">
                <a:solidFill>
                  <a:schemeClr val="dk1"/>
                </a:solidFill>
                <a:latin typeface="Times New Roman"/>
                <a:ea typeface="Times New Roman"/>
                <a:cs typeface="Times New Roman"/>
                <a:sym typeface="Times New Roman"/>
              </a:rPr>
              <a:t>Click: This visualisation, however, made us think that a gazetteer might work better. Hence, we experimented with other tools we could find and we report the outcome.</a:t>
            </a:r>
            <a:endParaRPr sz="1150">
              <a:solidFill>
                <a:schemeClr val="dk1"/>
              </a:solidFill>
              <a:highlight>
                <a:schemeClr val="lt1"/>
              </a:highlight>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Char char="●"/>
            </a:pPr>
            <a:r>
              <a:rPr lang="el" sz="1200">
                <a:solidFill>
                  <a:schemeClr val="dk1"/>
                </a:solidFill>
                <a:latin typeface="Times New Roman"/>
                <a:ea typeface="Times New Roman"/>
                <a:cs typeface="Times New Roman"/>
                <a:sym typeface="Times New Roman"/>
              </a:rPr>
              <a:t>Click: The last step, then, which brings us to future work involves a hypothesis: that is applying Optical Character Recognition to extract the text of the inscriptions, and assess whether we can recognise places from the recognised, not transcribed text. This step could increase the scale of our study.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l" sz="1200">
                <a:solidFill>
                  <a:schemeClr val="dk1"/>
                </a:solidFill>
                <a:latin typeface="Times New Roman"/>
                <a:ea typeface="Times New Roman"/>
                <a:cs typeface="Times New Roman"/>
                <a:sym typeface="Times New Roman"/>
              </a:rPr>
              <a:t>So next, I leave the floor to Konstantina, who will give more details.</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942872503d_0_90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942872503d_0_9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0"/>
              </a:spcBef>
              <a:spcAft>
                <a:spcPts val="0"/>
              </a:spcAft>
              <a:buNone/>
            </a:pPr>
            <a:r>
              <a:rPr lang="el">
                <a:solidFill>
                  <a:schemeClr val="dk1"/>
                </a:solidFill>
                <a:latin typeface="Times New Roman"/>
                <a:ea typeface="Times New Roman"/>
                <a:cs typeface="Times New Roman"/>
                <a:sym typeface="Times New Roman"/>
              </a:rPr>
              <a:t>Konstantina: Thank you, John. So, starting from the visualisation, you can see here our </a:t>
            </a:r>
            <a:r>
              <a:rPr lang="el">
                <a:solidFill>
                  <a:srgbClr val="0E101A"/>
                </a:solidFill>
                <a:latin typeface="Times New Roman"/>
                <a:ea typeface="Times New Roman"/>
                <a:cs typeface="Times New Roman"/>
                <a:sym typeface="Times New Roman"/>
              </a:rPr>
              <a:t>“Ukiyo-e Distant Viewer”, which presents the entities we extracted from the inscriptions using NLP. Here is how the method works: </a:t>
            </a:r>
            <a:endParaRPr>
              <a:solidFill>
                <a:srgbClr val="0E101A"/>
              </a:solidFill>
              <a:latin typeface="Times New Roman"/>
              <a:ea typeface="Times New Roman"/>
              <a:cs typeface="Times New Roman"/>
              <a:sym typeface="Times New Roman"/>
            </a:endParaRPr>
          </a:p>
          <a:p>
            <a:pPr indent="0" lvl="0" marL="0" rtl="0" algn="l">
              <a:lnSpc>
                <a:spcPct val="125454"/>
              </a:lnSpc>
              <a:spcBef>
                <a:spcPts val="0"/>
              </a:spcBef>
              <a:spcAft>
                <a:spcPts val="0"/>
              </a:spcAft>
              <a:buNone/>
            </a:pPr>
            <a:r>
              <a:rPr lang="el">
                <a:solidFill>
                  <a:srgbClr val="0E101A"/>
                </a:solidFill>
                <a:latin typeface="Times New Roman"/>
                <a:ea typeface="Times New Roman"/>
                <a:cs typeface="Times New Roman"/>
                <a:sym typeface="Times New Roman"/>
              </a:rPr>
              <a:t>click: In prior work, </a:t>
            </a:r>
            <a:r>
              <a:rPr lang="el">
                <a:solidFill>
                  <a:schemeClr val="dk1"/>
                </a:solidFill>
                <a:latin typeface="Times New Roman"/>
                <a:ea typeface="Times New Roman"/>
                <a:cs typeface="Times New Roman"/>
                <a:sym typeface="Times New Roman"/>
              </a:rPr>
              <a:t>from the around 20,000 digitized prints which arose from our search based on the keyword ‘meisho’ (famous place) and ‘meisho-e’ (image of a famous place),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None/>
            </a:pPr>
            <a:r>
              <a:rPr lang="el">
                <a:solidFill>
                  <a:schemeClr val="dk1"/>
                </a:solidFill>
                <a:latin typeface="Times New Roman"/>
                <a:ea typeface="Times New Roman"/>
                <a:cs typeface="Times New Roman"/>
                <a:sym typeface="Times New Roman"/>
              </a:rPr>
              <a:t>click: we randomly selected 200 samples to annotate and use them to train and test machine learning algorithms to extract place-name entities. An art historian annotated those prints and we identified 469 places, which are</a:t>
            </a:r>
            <a:r>
              <a:rPr lang="el">
                <a:solidFill>
                  <a:schemeClr val="dk1"/>
                </a:solidFill>
                <a:highlight>
                  <a:schemeClr val="lt1"/>
                </a:highlight>
                <a:latin typeface="Times New Roman"/>
                <a:ea typeface="Times New Roman"/>
                <a:cs typeface="Times New Roman"/>
                <a:sym typeface="Times New Roman"/>
              </a:rPr>
              <a:t> pinned on a map.</a:t>
            </a:r>
            <a:endParaRPr>
              <a:solidFill>
                <a:schemeClr val="dk1"/>
              </a:solidFill>
              <a:highlight>
                <a:schemeClr val="lt1"/>
              </a:highlight>
              <a:latin typeface="Times New Roman"/>
              <a:ea typeface="Times New Roman"/>
              <a:cs typeface="Times New Roman"/>
              <a:sym typeface="Times New Roman"/>
            </a:endParaRPr>
          </a:p>
          <a:p>
            <a:pPr indent="0" lvl="0" marL="0" rtl="0" algn="l">
              <a:lnSpc>
                <a:spcPct val="125454"/>
              </a:lnSpc>
              <a:spcBef>
                <a:spcPts val="0"/>
              </a:spcBef>
              <a:spcAft>
                <a:spcPts val="0"/>
              </a:spcAft>
              <a:buNone/>
            </a:pPr>
            <a:r>
              <a:rPr lang="el">
                <a:solidFill>
                  <a:schemeClr val="dk1"/>
                </a:solidFill>
                <a:highlight>
                  <a:schemeClr val="lt1"/>
                </a:highlight>
                <a:latin typeface="Times New Roman"/>
                <a:ea typeface="Times New Roman"/>
                <a:cs typeface="Times New Roman"/>
                <a:sym typeface="Times New Roman"/>
              </a:rPr>
              <a:t>click:  The size of each pin reflects the frequency of a given place-name. </a:t>
            </a:r>
            <a:endParaRPr>
              <a:solidFill>
                <a:schemeClr val="dk1"/>
              </a:solidFill>
              <a:highlight>
                <a:schemeClr val="lt1"/>
              </a:highlight>
              <a:latin typeface="Times New Roman"/>
              <a:ea typeface="Times New Roman"/>
              <a:cs typeface="Times New Roman"/>
              <a:sym typeface="Times New Roman"/>
            </a:endParaRPr>
          </a:p>
          <a:p>
            <a:pPr indent="0" lvl="0" marL="0" rtl="0" algn="l">
              <a:lnSpc>
                <a:spcPct val="125454"/>
              </a:lnSpc>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 Id="rId3"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 Id="rId3"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jpg"/><Relationship Id="rId3"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jpg"/><Relationship Id="rId3"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jpg"/><Relationship Id="rId3"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jpg"/><Relationship Id="rId3"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较">
  <p:cSld name="比较">
    <p:spTree>
      <p:nvGrpSpPr>
        <p:cNvPr id="50" name="Shape 50"/>
        <p:cNvGrpSpPr/>
        <p:nvPr/>
      </p:nvGrpSpPr>
      <p:grpSpPr>
        <a:xfrm>
          <a:off x="0" y="0"/>
          <a:ext cx="0" cy="0"/>
          <a:chOff x="0" y="0"/>
          <a:chExt cx="0" cy="0"/>
        </a:xfrm>
      </p:grpSpPr>
      <p:pic>
        <p:nvPicPr>
          <p:cNvPr id="51" name="Google Shape;51;p13"/>
          <p:cNvPicPr preferRelativeResize="0"/>
          <p:nvPr/>
        </p:nvPicPr>
        <p:blipFill rotWithShape="1">
          <a:blip r:embed="rId2">
            <a:alphaModFix/>
          </a:blip>
          <a:srcRect b="14664" l="38998" r="0" t="24333"/>
          <a:stretch/>
        </p:blipFill>
        <p:spPr>
          <a:xfrm>
            <a:off x="0" y="0"/>
            <a:ext cx="9144000" cy="5143500"/>
          </a:xfrm>
          <a:prstGeom prst="rect">
            <a:avLst/>
          </a:prstGeom>
          <a:noFill/>
          <a:ln>
            <a:noFill/>
          </a:ln>
        </p:spPr>
      </p:pic>
    </p:spTree>
  </p:cSld>
  <p:clrMapOvr>
    <a:masterClrMapping/>
  </p:clrMapOvr>
  <mc:AlternateContent>
    <mc:Choice Requires="p14">
      <p:transition spd="slow" p14:dur="1600">
        <p14:gallery dir="l"/>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56" name="Shape 56"/>
        <p:cNvGrpSpPr/>
        <p:nvPr/>
      </p:nvGrpSpPr>
      <p:grpSpPr>
        <a:xfrm>
          <a:off x="0" y="0"/>
          <a:ext cx="0" cy="0"/>
          <a:chOff x="0" y="0"/>
          <a:chExt cx="0" cy="0"/>
        </a:xfrm>
      </p:grpSpPr>
      <p:grpSp>
        <p:nvGrpSpPr>
          <p:cNvPr id="57" name="Google Shape;57;p15"/>
          <p:cNvGrpSpPr/>
          <p:nvPr/>
        </p:nvGrpSpPr>
        <p:grpSpPr>
          <a:xfrm>
            <a:off x="2316267" y="304925"/>
            <a:ext cx="4511142" cy="4526109"/>
            <a:chOff x="2316267" y="304925"/>
            <a:chExt cx="4511142" cy="4526109"/>
          </a:xfrm>
        </p:grpSpPr>
        <p:sp>
          <p:nvSpPr>
            <p:cNvPr id="58" name="Google Shape;58;p15"/>
            <p:cNvSpPr/>
            <p:nvPr/>
          </p:nvSpPr>
          <p:spPr>
            <a:xfrm>
              <a:off x="2550175" y="541175"/>
              <a:ext cx="4043700" cy="4053600"/>
            </a:xfrm>
            <a:prstGeom prst="snip2DiagRect">
              <a:avLst>
                <a:gd fmla="val 0" name="adj1"/>
                <a:gd fmla="val 8729" name="adj2"/>
              </a:avLst>
            </a:prstGeom>
            <a:solidFill>
              <a:srgbClr val="FFFFFF"/>
            </a:solidFill>
            <a:ln>
              <a:noFill/>
            </a:ln>
            <a:effectLst>
              <a:outerShdw blurRad="42863" rotWithShape="0" algn="bl" dist="9525">
                <a:srgbClr val="000000">
                  <a:alpha val="6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5"/>
            <p:cNvSpPr/>
            <p:nvPr/>
          </p:nvSpPr>
          <p:spPr>
            <a:xfrm>
              <a:off x="2626375" y="617375"/>
              <a:ext cx="3676062"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sp>
          <p:nvSpPr>
            <p:cNvPr id="60" name="Google Shape;60;p15"/>
            <p:cNvSpPr/>
            <p:nvPr/>
          </p:nvSpPr>
          <p:spPr>
            <a:xfrm rot="10800000">
              <a:off x="2841625" y="811975"/>
              <a:ext cx="3676062"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pic>
          <p:nvPicPr>
            <p:cNvPr id="61" name="Google Shape;61;p15"/>
            <p:cNvPicPr preferRelativeResize="0"/>
            <p:nvPr/>
          </p:nvPicPr>
          <p:blipFill>
            <a:blip r:embed="rId2">
              <a:alphaModFix/>
            </a:blip>
            <a:stretch>
              <a:fillRect/>
            </a:stretch>
          </p:blipFill>
          <p:spPr>
            <a:xfrm rot="-2700000">
              <a:off x="2700667" y="3795246"/>
              <a:ext cx="152400" cy="1150374"/>
            </a:xfrm>
            <a:prstGeom prst="rect">
              <a:avLst/>
            </a:prstGeom>
            <a:noFill/>
            <a:ln>
              <a:noFill/>
            </a:ln>
          </p:spPr>
        </p:pic>
        <p:pic>
          <p:nvPicPr>
            <p:cNvPr id="62" name="Google Shape;62;p15"/>
            <p:cNvPicPr preferRelativeResize="0"/>
            <p:nvPr/>
          </p:nvPicPr>
          <p:blipFill>
            <a:blip r:embed="rId2">
              <a:alphaModFix/>
            </a:blip>
            <a:stretch>
              <a:fillRect/>
            </a:stretch>
          </p:blipFill>
          <p:spPr>
            <a:xfrm rot="8100000">
              <a:off x="6290608" y="190338"/>
              <a:ext cx="152400" cy="1150374"/>
            </a:xfrm>
            <a:prstGeom prst="rect">
              <a:avLst/>
            </a:prstGeom>
            <a:noFill/>
            <a:ln>
              <a:noFill/>
            </a:ln>
          </p:spPr>
        </p:pic>
      </p:grpSp>
      <p:sp>
        <p:nvSpPr>
          <p:cNvPr id="63" name="Google Shape;63;p15"/>
          <p:cNvSpPr txBox="1"/>
          <p:nvPr>
            <p:ph type="ctrTitle"/>
          </p:nvPr>
        </p:nvSpPr>
        <p:spPr>
          <a:xfrm>
            <a:off x="2787625" y="1991825"/>
            <a:ext cx="3572100" cy="11598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64" name="Google Shape;64;p15"/>
          <p:cNvGrpSpPr/>
          <p:nvPr/>
        </p:nvGrpSpPr>
        <p:grpSpPr>
          <a:xfrm>
            <a:off x="4357664" y="3735189"/>
            <a:ext cx="428350" cy="428530"/>
            <a:chOff x="1191725" y="238125"/>
            <a:chExt cx="5236550" cy="5238750"/>
          </a:xfrm>
        </p:grpSpPr>
        <p:sp>
          <p:nvSpPr>
            <p:cNvPr id="65" name="Google Shape;65;p15"/>
            <p:cNvSpPr/>
            <p:nvPr/>
          </p:nvSpPr>
          <p:spPr>
            <a:xfrm>
              <a:off x="2218800" y="1278375"/>
              <a:ext cx="1018300" cy="1002925"/>
            </a:xfrm>
            <a:custGeom>
              <a:rect b="b" l="l" r="r" t="t"/>
              <a:pathLst>
                <a:path extrusionOk="0" h="40117" w="40732">
                  <a:moveTo>
                    <a:pt x="0" y="1"/>
                  </a:moveTo>
                  <a:lnTo>
                    <a:pt x="23225" y="40116"/>
                  </a:lnTo>
                  <a:lnTo>
                    <a:pt x="37212" y="36158"/>
                  </a:lnTo>
                  <a:lnTo>
                    <a:pt x="40731" y="22962"/>
                  </a:lnTo>
                  <a:lnTo>
                    <a:pt x="0"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66" name="Google Shape;66;p15"/>
            <p:cNvSpPr/>
            <p:nvPr/>
          </p:nvSpPr>
          <p:spPr>
            <a:xfrm>
              <a:off x="2227575" y="3429300"/>
              <a:ext cx="1002925" cy="1018300"/>
            </a:xfrm>
            <a:custGeom>
              <a:rect b="b" l="l" r="r" t="t"/>
              <a:pathLst>
                <a:path extrusionOk="0" h="40732" w="40117">
                  <a:moveTo>
                    <a:pt x="22962" y="1"/>
                  </a:moveTo>
                  <a:lnTo>
                    <a:pt x="1" y="40732"/>
                  </a:lnTo>
                  <a:lnTo>
                    <a:pt x="40116" y="17595"/>
                  </a:lnTo>
                  <a:lnTo>
                    <a:pt x="36158" y="3608"/>
                  </a:lnTo>
                  <a:lnTo>
                    <a:pt x="22962"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67" name="Google Shape;67;p15"/>
            <p:cNvSpPr/>
            <p:nvPr/>
          </p:nvSpPr>
          <p:spPr>
            <a:xfrm>
              <a:off x="4385100" y="1267400"/>
              <a:ext cx="1005125" cy="1020500"/>
            </a:xfrm>
            <a:custGeom>
              <a:rect b="b" l="l" r="r" t="t"/>
              <a:pathLst>
                <a:path extrusionOk="0" h="40820" w="40205">
                  <a:moveTo>
                    <a:pt x="40204" y="0"/>
                  </a:moveTo>
                  <a:lnTo>
                    <a:pt x="1" y="23313"/>
                  </a:lnTo>
                  <a:lnTo>
                    <a:pt x="3872" y="37300"/>
                  </a:lnTo>
                  <a:lnTo>
                    <a:pt x="17155" y="40819"/>
                  </a:lnTo>
                  <a:lnTo>
                    <a:pt x="40204"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68" name="Google Shape;68;p15"/>
            <p:cNvSpPr/>
            <p:nvPr/>
          </p:nvSpPr>
          <p:spPr>
            <a:xfrm>
              <a:off x="4380700" y="3435900"/>
              <a:ext cx="1018300" cy="1002925"/>
            </a:xfrm>
            <a:custGeom>
              <a:rect b="b" l="l" r="r" t="t"/>
              <a:pathLst>
                <a:path extrusionOk="0" h="40117" w="40732">
                  <a:moveTo>
                    <a:pt x="17507" y="1"/>
                  </a:moveTo>
                  <a:lnTo>
                    <a:pt x="3520" y="3872"/>
                  </a:lnTo>
                  <a:lnTo>
                    <a:pt x="1" y="17155"/>
                  </a:lnTo>
                  <a:lnTo>
                    <a:pt x="40732" y="40116"/>
                  </a:lnTo>
                  <a:lnTo>
                    <a:pt x="17507"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69" name="Google Shape;69;p15"/>
            <p:cNvSpPr/>
            <p:nvPr/>
          </p:nvSpPr>
          <p:spPr>
            <a:xfrm>
              <a:off x="1191725" y="238125"/>
              <a:ext cx="5236550" cy="5238750"/>
            </a:xfrm>
            <a:custGeom>
              <a:rect b="b" l="l" r="r" t="t"/>
              <a:pathLst>
                <a:path extrusionOk="0" h="209550" w="209462">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blipFill>
          <a:blip r:embed="rId2">
            <a:alphaModFix/>
          </a:blip>
          <a:stretch>
            <a:fillRect/>
          </a:stretch>
        </a:blipFill>
      </p:bgPr>
    </p:bg>
    <p:spTree>
      <p:nvGrpSpPr>
        <p:cNvPr id="70" name="Shape 70"/>
        <p:cNvGrpSpPr/>
        <p:nvPr/>
      </p:nvGrpSpPr>
      <p:grpSpPr>
        <a:xfrm>
          <a:off x="0" y="0"/>
          <a:ext cx="0" cy="0"/>
          <a:chOff x="0" y="0"/>
          <a:chExt cx="0" cy="0"/>
        </a:xfrm>
      </p:grpSpPr>
      <p:grpSp>
        <p:nvGrpSpPr>
          <p:cNvPr id="71" name="Google Shape;71;p16"/>
          <p:cNvGrpSpPr/>
          <p:nvPr/>
        </p:nvGrpSpPr>
        <p:grpSpPr>
          <a:xfrm>
            <a:off x="2316267" y="304925"/>
            <a:ext cx="4511142" cy="4526109"/>
            <a:chOff x="2316267" y="304925"/>
            <a:chExt cx="4511142" cy="4526109"/>
          </a:xfrm>
        </p:grpSpPr>
        <p:sp>
          <p:nvSpPr>
            <p:cNvPr id="72" name="Google Shape;72;p16"/>
            <p:cNvSpPr/>
            <p:nvPr/>
          </p:nvSpPr>
          <p:spPr>
            <a:xfrm>
              <a:off x="2550175" y="541175"/>
              <a:ext cx="4043700" cy="4053600"/>
            </a:xfrm>
            <a:prstGeom prst="snip2DiagRect">
              <a:avLst>
                <a:gd fmla="val 0" name="adj1"/>
                <a:gd fmla="val 8729" name="adj2"/>
              </a:avLst>
            </a:prstGeom>
            <a:solidFill>
              <a:srgbClr val="FFFFFF"/>
            </a:solidFill>
            <a:ln>
              <a:noFill/>
            </a:ln>
            <a:effectLst>
              <a:outerShdw blurRad="42863" rotWithShape="0" algn="bl" dist="9525">
                <a:srgbClr val="000000">
                  <a:alpha val="6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6"/>
            <p:cNvSpPr/>
            <p:nvPr/>
          </p:nvSpPr>
          <p:spPr>
            <a:xfrm>
              <a:off x="2626375" y="617375"/>
              <a:ext cx="3676062"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sp>
          <p:nvSpPr>
            <p:cNvPr id="74" name="Google Shape;74;p16"/>
            <p:cNvSpPr/>
            <p:nvPr/>
          </p:nvSpPr>
          <p:spPr>
            <a:xfrm rot="10800000">
              <a:off x="2841625" y="811975"/>
              <a:ext cx="3676062"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pic>
          <p:nvPicPr>
            <p:cNvPr id="75" name="Google Shape;75;p16"/>
            <p:cNvPicPr preferRelativeResize="0"/>
            <p:nvPr/>
          </p:nvPicPr>
          <p:blipFill>
            <a:blip r:embed="rId3">
              <a:alphaModFix/>
            </a:blip>
            <a:stretch>
              <a:fillRect/>
            </a:stretch>
          </p:blipFill>
          <p:spPr>
            <a:xfrm rot="-2700000">
              <a:off x="2700667" y="3795246"/>
              <a:ext cx="152400" cy="1150374"/>
            </a:xfrm>
            <a:prstGeom prst="rect">
              <a:avLst/>
            </a:prstGeom>
            <a:noFill/>
            <a:ln>
              <a:noFill/>
            </a:ln>
          </p:spPr>
        </p:pic>
        <p:pic>
          <p:nvPicPr>
            <p:cNvPr id="76" name="Google Shape;76;p16"/>
            <p:cNvPicPr preferRelativeResize="0"/>
            <p:nvPr/>
          </p:nvPicPr>
          <p:blipFill>
            <a:blip r:embed="rId3">
              <a:alphaModFix/>
            </a:blip>
            <a:stretch>
              <a:fillRect/>
            </a:stretch>
          </p:blipFill>
          <p:spPr>
            <a:xfrm rot="8100000">
              <a:off x="6290608" y="190338"/>
              <a:ext cx="152400" cy="1150374"/>
            </a:xfrm>
            <a:prstGeom prst="rect">
              <a:avLst/>
            </a:prstGeom>
            <a:noFill/>
            <a:ln>
              <a:noFill/>
            </a:ln>
          </p:spPr>
        </p:pic>
      </p:grpSp>
      <p:sp>
        <p:nvSpPr>
          <p:cNvPr id="77" name="Google Shape;77;p16"/>
          <p:cNvSpPr txBox="1"/>
          <p:nvPr>
            <p:ph type="ctrTitle"/>
          </p:nvPr>
        </p:nvSpPr>
        <p:spPr>
          <a:xfrm>
            <a:off x="2795175" y="1668850"/>
            <a:ext cx="3553500" cy="1159800"/>
          </a:xfrm>
          <a:prstGeom prst="rect">
            <a:avLst/>
          </a:prstGeom>
        </p:spPr>
        <p:txBody>
          <a:bodyPr anchorCtr="0" anchor="b" bIns="0" lIns="0" spcFirstLastPara="1" rIns="0" wrap="square" tIns="0">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8" name="Google Shape;78;p16"/>
          <p:cNvSpPr txBox="1"/>
          <p:nvPr>
            <p:ph idx="1" type="subTitle"/>
          </p:nvPr>
        </p:nvSpPr>
        <p:spPr>
          <a:xfrm>
            <a:off x="2795175" y="2948146"/>
            <a:ext cx="3553500" cy="297900"/>
          </a:xfrm>
          <a:prstGeom prst="rect">
            <a:avLst/>
          </a:prstGeom>
        </p:spPr>
        <p:txBody>
          <a:bodyPr anchorCtr="0" anchor="t" bIns="0" lIns="0" spcFirstLastPara="1" rIns="0" wrap="square" tIns="0">
            <a:noAutofit/>
          </a:bodyPr>
          <a:lstStyle>
            <a:lvl1pPr lvl="0" rtl="0" algn="ctr">
              <a:spcBef>
                <a:spcPts val="0"/>
              </a:spcBef>
              <a:spcAft>
                <a:spcPts val="0"/>
              </a:spcAft>
              <a:buSzPts val="1600"/>
              <a:buNone/>
              <a:defRPr sz="1600">
                <a:solidFill>
                  <a:srgbClr val="B0C6D3"/>
                </a:solidFill>
              </a:defRPr>
            </a:lvl1pPr>
            <a:lvl2pPr lvl="1" rtl="0" algn="ctr">
              <a:spcBef>
                <a:spcPts val="0"/>
              </a:spcBef>
              <a:spcAft>
                <a:spcPts val="0"/>
              </a:spcAft>
              <a:buSzPts val="1600"/>
              <a:buNone/>
              <a:defRPr sz="1600">
                <a:solidFill>
                  <a:srgbClr val="B0C6D3"/>
                </a:solidFill>
              </a:defRPr>
            </a:lvl2pPr>
            <a:lvl3pPr lvl="2" rtl="0" algn="ctr">
              <a:spcBef>
                <a:spcPts val="0"/>
              </a:spcBef>
              <a:spcAft>
                <a:spcPts val="0"/>
              </a:spcAft>
              <a:buSzPts val="1600"/>
              <a:buNone/>
              <a:defRPr sz="1600">
                <a:solidFill>
                  <a:srgbClr val="B0C6D3"/>
                </a:solidFill>
              </a:defRPr>
            </a:lvl3pPr>
            <a:lvl4pPr lvl="3" rtl="0" algn="ctr">
              <a:spcBef>
                <a:spcPts val="0"/>
              </a:spcBef>
              <a:spcAft>
                <a:spcPts val="0"/>
              </a:spcAft>
              <a:buSzPts val="1600"/>
              <a:buNone/>
              <a:defRPr sz="1600">
                <a:solidFill>
                  <a:srgbClr val="B0C6D3"/>
                </a:solidFill>
              </a:defRPr>
            </a:lvl4pPr>
            <a:lvl5pPr lvl="4" rtl="0" algn="ctr">
              <a:spcBef>
                <a:spcPts val="0"/>
              </a:spcBef>
              <a:spcAft>
                <a:spcPts val="0"/>
              </a:spcAft>
              <a:buSzPts val="1600"/>
              <a:buNone/>
              <a:defRPr sz="1600">
                <a:solidFill>
                  <a:srgbClr val="B0C6D3"/>
                </a:solidFill>
              </a:defRPr>
            </a:lvl5pPr>
            <a:lvl6pPr lvl="5" rtl="0" algn="ctr">
              <a:spcBef>
                <a:spcPts val="0"/>
              </a:spcBef>
              <a:spcAft>
                <a:spcPts val="0"/>
              </a:spcAft>
              <a:buSzPts val="1600"/>
              <a:buNone/>
              <a:defRPr sz="1600">
                <a:solidFill>
                  <a:srgbClr val="B0C6D3"/>
                </a:solidFill>
              </a:defRPr>
            </a:lvl6pPr>
            <a:lvl7pPr lvl="6" rtl="0" algn="ctr">
              <a:spcBef>
                <a:spcPts val="0"/>
              </a:spcBef>
              <a:spcAft>
                <a:spcPts val="0"/>
              </a:spcAft>
              <a:buSzPts val="1600"/>
              <a:buNone/>
              <a:defRPr sz="1600">
                <a:solidFill>
                  <a:srgbClr val="B0C6D3"/>
                </a:solidFill>
              </a:defRPr>
            </a:lvl7pPr>
            <a:lvl8pPr lvl="7" rtl="0" algn="ctr">
              <a:spcBef>
                <a:spcPts val="0"/>
              </a:spcBef>
              <a:spcAft>
                <a:spcPts val="0"/>
              </a:spcAft>
              <a:buSzPts val="1600"/>
              <a:buNone/>
              <a:defRPr sz="1600">
                <a:solidFill>
                  <a:srgbClr val="B0C6D3"/>
                </a:solidFill>
              </a:defRPr>
            </a:lvl8pPr>
            <a:lvl9pPr lvl="8" rtl="0" algn="ctr">
              <a:spcBef>
                <a:spcPts val="0"/>
              </a:spcBef>
              <a:spcAft>
                <a:spcPts val="0"/>
              </a:spcAft>
              <a:buSzPts val="1600"/>
              <a:buNone/>
              <a:defRPr sz="1600">
                <a:solidFill>
                  <a:srgbClr val="B0C6D3"/>
                </a:solidFill>
              </a:defRPr>
            </a:lvl9pPr>
          </a:lstStyle>
          <a:p/>
        </p:txBody>
      </p:sp>
      <p:grpSp>
        <p:nvGrpSpPr>
          <p:cNvPr id="79" name="Google Shape;79;p16"/>
          <p:cNvGrpSpPr/>
          <p:nvPr/>
        </p:nvGrpSpPr>
        <p:grpSpPr>
          <a:xfrm>
            <a:off x="4357664" y="3735189"/>
            <a:ext cx="428350" cy="428530"/>
            <a:chOff x="1191725" y="238125"/>
            <a:chExt cx="5236550" cy="5238750"/>
          </a:xfrm>
        </p:grpSpPr>
        <p:sp>
          <p:nvSpPr>
            <p:cNvPr id="80" name="Google Shape;80;p16"/>
            <p:cNvSpPr/>
            <p:nvPr/>
          </p:nvSpPr>
          <p:spPr>
            <a:xfrm>
              <a:off x="2218800" y="1278375"/>
              <a:ext cx="1018300" cy="1002925"/>
            </a:xfrm>
            <a:custGeom>
              <a:rect b="b" l="l" r="r" t="t"/>
              <a:pathLst>
                <a:path extrusionOk="0" h="40117" w="40732">
                  <a:moveTo>
                    <a:pt x="0" y="1"/>
                  </a:moveTo>
                  <a:lnTo>
                    <a:pt x="23225" y="40116"/>
                  </a:lnTo>
                  <a:lnTo>
                    <a:pt x="37212" y="36158"/>
                  </a:lnTo>
                  <a:lnTo>
                    <a:pt x="40731" y="22962"/>
                  </a:lnTo>
                  <a:lnTo>
                    <a:pt x="0"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81" name="Google Shape;81;p16"/>
            <p:cNvSpPr/>
            <p:nvPr/>
          </p:nvSpPr>
          <p:spPr>
            <a:xfrm>
              <a:off x="2227575" y="3429300"/>
              <a:ext cx="1002925" cy="1018300"/>
            </a:xfrm>
            <a:custGeom>
              <a:rect b="b" l="l" r="r" t="t"/>
              <a:pathLst>
                <a:path extrusionOk="0" h="40732" w="40117">
                  <a:moveTo>
                    <a:pt x="22962" y="1"/>
                  </a:moveTo>
                  <a:lnTo>
                    <a:pt x="1" y="40732"/>
                  </a:lnTo>
                  <a:lnTo>
                    <a:pt x="40116" y="17595"/>
                  </a:lnTo>
                  <a:lnTo>
                    <a:pt x="36158" y="3608"/>
                  </a:lnTo>
                  <a:lnTo>
                    <a:pt x="22962"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82" name="Google Shape;82;p16"/>
            <p:cNvSpPr/>
            <p:nvPr/>
          </p:nvSpPr>
          <p:spPr>
            <a:xfrm>
              <a:off x="4385100" y="1267400"/>
              <a:ext cx="1005125" cy="1020500"/>
            </a:xfrm>
            <a:custGeom>
              <a:rect b="b" l="l" r="r" t="t"/>
              <a:pathLst>
                <a:path extrusionOk="0" h="40820" w="40205">
                  <a:moveTo>
                    <a:pt x="40204" y="0"/>
                  </a:moveTo>
                  <a:lnTo>
                    <a:pt x="1" y="23313"/>
                  </a:lnTo>
                  <a:lnTo>
                    <a:pt x="3872" y="37300"/>
                  </a:lnTo>
                  <a:lnTo>
                    <a:pt x="17155" y="40819"/>
                  </a:lnTo>
                  <a:lnTo>
                    <a:pt x="40204"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83" name="Google Shape;83;p16"/>
            <p:cNvSpPr/>
            <p:nvPr/>
          </p:nvSpPr>
          <p:spPr>
            <a:xfrm>
              <a:off x="4380700" y="3435900"/>
              <a:ext cx="1018300" cy="1002925"/>
            </a:xfrm>
            <a:custGeom>
              <a:rect b="b" l="l" r="r" t="t"/>
              <a:pathLst>
                <a:path extrusionOk="0" h="40117" w="40732">
                  <a:moveTo>
                    <a:pt x="17507" y="1"/>
                  </a:moveTo>
                  <a:lnTo>
                    <a:pt x="3520" y="3872"/>
                  </a:lnTo>
                  <a:lnTo>
                    <a:pt x="1" y="17155"/>
                  </a:lnTo>
                  <a:lnTo>
                    <a:pt x="40732" y="40116"/>
                  </a:lnTo>
                  <a:lnTo>
                    <a:pt x="17507"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84" name="Google Shape;84;p16"/>
            <p:cNvSpPr/>
            <p:nvPr/>
          </p:nvSpPr>
          <p:spPr>
            <a:xfrm>
              <a:off x="1191725" y="238125"/>
              <a:ext cx="5236550" cy="5238750"/>
            </a:xfrm>
            <a:custGeom>
              <a:rect b="b" l="l" r="r" t="t"/>
              <a:pathLst>
                <a:path extrusionOk="0" h="209550" w="209462">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17"/>
          <p:cNvSpPr/>
          <p:nvPr/>
        </p:nvSpPr>
        <p:spPr>
          <a:xfrm>
            <a:off x="25" y="-7525"/>
            <a:ext cx="9144000" cy="5151000"/>
          </a:xfrm>
          <a:prstGeom prst="rect">
            <a:avLst/>
          </a:prstGeom>
          <a:solidFill>
            <a:srgbClr val="040E11">
              <a:alpha val="2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17"/>
          <p:cNvGrpSpPr/>
          <p:nvPr/>
        </p:nvGrpSpPr>
        <p:grpSpPr>
          <a:xfrm>
            <a:off x="2316267" y="304925"/>
            <a:ext cx="4511142" cy="4526109"/>
            <a:chOff x="2316267" y="304925"/>
            <a:chExt cx="4511142" cy="4526109"/>
          </a:xfrm>
        </p:grpSpPr>
        <p:sp>
          <p:nvSpPr>
            <p:cNvPr id="88" name="Google Shape;88;p17"/>
            <p:cNvSpPr/>
            <p:nvPr/>
          </p:nvSpPr>
          <p:spPr>
            <a:xfrm>
              <a:off x="2550175" y="541175"/>
              <a:ext cx="4043700" cy="4053600"/>
            </a:xfrm>
            <a:prstGeom prst="snip2DiagRect">
              <a:avLst>
                <a:gd fmla="val 0" name="adj1"/>
                <a:gd fmla="val 8729" name="adj2"/>
              </a:avLst>
            </a:prstGeom>
            <a:solidFill>
              <a:srgbClr val="FFFFFF"/>
            </a:solidFill>
            <a:ln>
              <a:noFill/>
            </a:ln>
            <a:effectLst>
              <a:outerShdw blurRad="42863" rotWithShape="0" algn="bl" dist="9525">
                <a:srgbClr val="000000">
                  <a:alpha val="6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7"/>
            <p:cNvSpPr/>
            <p:nvPr/>
          </p:nvSpPr>
          <p:spPr>
            <a:xfrm>
              <a:off x="2626375" y="617375"/>
              <a:ext cx="3676062"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sp>
          <p:nvSpPr>
            <p:cNvPr id="90" name="Google Shape;90;p17"/>
            <p:cNvSpPr/>
            <p:nvPr/>
          </p:nvSpPr>
          <p:spPr>
            <a:xfrm rot="10800000">
              <a:off x="2841625" y="811975"/>
              <a:ext cx="3676062"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pic>
          <p:nvPicPr>
            <p:cNvPr id="91" name="Google Shape;91;p17"/>
            <p:cNvPicPr preferRelativeResize="0"/>
            <p:nvPr/>
          </p:nvPicPr>
          <p:blipFill>
            <a:blip r:embed="rId3">
              <a:alphaModFix/>
            </a:blip>
            <a:stretch>
              <a:fillRect/>
            </a:stretch>
          </p:blipFill>
          <p:spPr>
            <a:xfrm rot="-2700000">
              <a:off x="2700667" y="3795246"/>
              <a:ext cx="152400" cy="1150374"/>
            </a:xfrm>
            <a:prstGeom prst="rect">
              <a:avLst/>
            </a:prstGeom>
            <a:noFill/>
            <a:ln>
              <a:noFill/>
            </a:ln>
          </p:spPr>
        </p:pic>
        <p:pic>
          <p:nvPicPr>
            <p:cNvPr id="92" name="Google Shape;92;p17"/>
            <p:cNvPicPr preferRelativeResize="0"/>
            <p:nvPr/>
          </p:nvPicPr>
          <p:blipFill>
            <a:blip r:embed="rId3">
              <a:alphaModFix/>
            </a:blip>
            <a:stretch>
              <a:fillRect/>
            </a:stretch>
          </p:blipFill>
          <p:spPr>
            <a:xfrm rot="8100000">
              <a:off x="6290608" y="190338"/>
              <a:ext cx="152400" cy="1150374"/>
            </a:xfrm>
            <a:prstGeom prst="rect">
              <a:avLst/>
            </a:prstGeom>
            <a:noFill/>
            <a:ln>
              <a:noFill/>
            </a:ln>
          </p:spPr>
        </p:pic>
      </p:grpSp>
      <p:sp>
        <p:nvSpPr>
          <p:cNvPr id="93" name="Google Shape;93;p17"/>
          <p:cNvSpPr txBox="1"/>
          <p:nvPr>
            <p:ph idx="1" type="body"/>
          </p:nvPr>
        </p:nvSpPr>
        <p:spPr>
          <a:xfrm>
            <a:off x="3009700" y="1187400"/>
            <a:ext cx="3124500" cy="2768700"/>
          </a:xfrm>
          <a:prstGeom prst="rect">
            <a:avLst/>
          </a:prstGeom>
        </p:spPr>
        <p:txBody>
          <a:bodyPr anchorCtr="0" anchor="ctr" bIns="0" lIns="0" spcFirstLastPara="1" rIns="0" wrap="square" tIns="0">
            <a:noAutofit/>
          </a:bodyPr>
          <a:lstStyle>
            <a:lvl1pPr indent="-342900" lvl="0" marL="457200" rtl="0" algn="ctr">
              <a:spcBef>
                <a:spcPts val="600"/>
              </a:spcBef>
              <a:spcAft>
                <a:spcPts val="0"/>
              </a:spcAft>
              <a:buSzPts val="1800"/>
              <a:buFont typeface="Libre Baskerville"/>
              <a:buChar char="➢"/>
              <a:defRPr i="1" sz="1800">
                <a:latin typeface="Libre Baskerville"/>
                <a:ea typeface="Libre Baskerville"/>
                <a:cs typeface="Libre Baskerville"/>
                <a:sym typeface="Libre Baskerville"/>
              </a:defRPr>
            </a:lvl1pPr>
            <a:lvl2pPr indent="-342900" lvl="1" marL="914400" rtl="0" algn="ctr">
              <a:spcBef>
                <a:spcPts val="0"/>
              </a:spcBef>
              <a:spcAft>
                <a:spcPts val="0"/>
              </a:spcAft>
              <a:buSzPts val="1800"/>
              <a:buFont typeface="Libre Baskerville"/>
              <a:buChar char="￫"/>
              <a:defRPr i="1" sz="1800">
                <a:latin typeface="Libre Baskerville"/>
                <a:ea typeface="Libre Baskerville"/>
                <a:cs typeface="Libre Baskerville"/>
                <a:sym typeface="Libre Baskerville"/>
              </a:defRPr>
            </a:lvl2pPr>
            <a:lvl3pPr indent="-342900" lvl="2" marL="1371600" rtl="0" algn="ctr">
              <a:spcBef>
                <a:spcPts val="0"/>
              </a:spcBef>
              <a:spcAft>
                <a:spcPts val="0"/>
              </a:spcAft>
              <a:buSzPts val="1800"/>
              <a:buFont typeface="Libre Baskerville"/>
              <a:buChar char="￫"/>
              <a:defRPr i="1" sz="1800">
                <a:latin typeface="Libre Baskerville"/>
                <a:ea typeface="Libre Baskerville"/>
                <a:cs typeface="Libre Baskerville"/>
                <a:sym typeface="Libre Baskerville"/>
              </a:defRPr>
            </a:lvl3pPr>
            <a:lvl4pPr indent="-342900" lvl="3" marL="1828800" rtl="0" algn="ctr">
              <a:spcBef>
                <a:spcPts val="0"/>
              </a:spcBef>
              <a:spcAft>
                <a:spcPts val="0"/>
              </a:spcAft>
              <a:buSzPts val="1800"/>
              <a:buFont typeface="Libre Baskerville"/>
              <a:buChar char="￫"/>
              <a:defRPr i="1" sz="1800">
                <a:latin typeface="Libre Baskerville"/>
                <a:ea typeface="Libre Baskerville"/>
                <a:cs typeface="Libre Baskerville"/>
                <a:sym typeface="Libre Baskerville"/>
              </a:defRPr>
            </a:lvl4pPr>
            <a:lvl5pPr indent="-342900" lvl="4" marL="2286000" rtl="0" algn="ctr">
              <a:spcBef>
                <a:spcPts val="0"/>
              </a:spcBef>
              <a:spcAft>
                <a:spcPts val="0"/>
              </a:spcAft>
              <a:buSzPts val="1800"/>
              <a:buFont typeface="Libre Baskerville"/>
              <a:buChar char="￫"/>
              <a:defRPr i="1" sz="1800">
                <a:latin typeface="Libre Baskerville"/>
                <a:ea typeface="Libre Baskerville"/>
                <a:cs typeface="Libre Baskerville"/>
                <a:sym typeface="Libre Baskerville"/>
              </a:defRPr>
            </a:lvl5pPr>
            <a:lvl6pPr indent="-342900" lvl="5" marL="2743200" rtl="0" algn="ctr">
              <a:spcBef>
                <a:spcPts val="0"/>
              </a:spcBef>
              <a:spcAft>
                <a:spcPts val="0"/>
              </a:spcAft>
              <a:buSzPts val="1800"/>
              <a:buFont typeface="Libre Baskerville"/>
              <a:buChar char="￫"/>
              <a:defRPr i="1" sz="1800">
                <a:latin typeface="Libre Baskerville"/>
                <a:ea typeface="Libre Baskerville"/>
                <a:cs typeface="Libre Baskerville"/>
                <a:sym typeface="Libre Baskerville"/>
              </a:defRPr>
            </a:lvl6pPr>
            <a:lvl7pPr indent="-342900" lvl="6" marL="3200400" rtl="0" algn="ctr">
              <a:spcBef>
                <a:spcPts val="0"/>
              </a:spcBef>
              <a:spcAft>
                <a:spcPts val="0"/>
              </a:spcAft>
              <a:buSzPts val="1800"/>
              <a:buFont typeface="Libre Baskerville"/>
              <a:buChar char="￫"/>
              <a:defRPr i="1" sz="1800">
                <a:latin typeface="Libre Baskerville"/>
                <a:ea typeface="Libre Baskerville"/>
                <a:cs typeface="Libre Baskerville"/>
                <a:sym typeface="Libre Baskerville"/>
              </a:defRPr>
            </a:lvl7pPr>
            <a:lvl8pPr indent="-342900" lvl="7" marL="3657600" rtl="0" algn="ctr">
              <a:spcBef>
                <a:spcPts val="0"/>
              </a:spcBef>
              <a:spcAft>
                <a:spcPts val="0"/>
              </a:spcAft>
              <a:buSzPts val="1800"/>
              <a:buFont typeface="Libre Baskerville"/>
              <a:buChar char="￫"/>
              <a:defRPr i="1" sz="1800">
                <a:latin typeface="Libre Baskerville"/>
                <a:ea typeface="Libre Baskerville"/>
                <a:cs typeface="Libre Baskerville"/>
                <a:sym typeface="Libre Baskerville"/>
              </a:defRPr>
            </a:lvl8pPr>
            <a:lvl9pPr indent="-342900" lvl="8" marL="4114800" rtl="0" algn="ctr">
              <a:spcBef>
                <a:spcPts val="0"/>
              </a:spcBef>
              <a:spcAft>
                <a:spcPts val="0"/>
              </a:spcAft>
              <a:buSzPts val="1800"/>
              <a:buFont typeface="Libre Baskerville"/>
              <a:buChar char="￫"/>
              <a:defRPr i="1" sz="1800">
                <a:latin typeface="Libre Baskerville"/>
                <a:ea typeface="Libre Baskerville"/>
                <a:cs typeface="Libre Baskerville"/>
                <a:sym typeface="Libre Baskerville"/>
              </a:defRPr>
            </a:lvl9pPr>
          </a:lstStyle>
          <a:p/>
        </p:txBody>
      </p:sp>
      <p:sp>
        <p:nvSpPr>
          <p:cNvPr id="94" name="Google Shape;94;p17"/>
          <p:cNvSpPr txBox="1"/>
          <p:nvPr/>
        </p:nvSpPr>
        <p:spPr>
          <a:xfrm>
            <a:off x="3593400" y="628969"/>
            <a:ext cx="1957200" cy="653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l" sz="7200">
                <a:solidFill>
                  <a:srgbClr val="B0C6D3"/>
                </a:solidFill>
                <a:latin typeface="Frank Ruhl Libre"/>
                <a:ea typeface="Frank Ruhl Libre"/>
                <a:cs typeface="Frank Ruhl Libre"/>
                <a:sym typeface="Frank Ruhl Libre"/>
              </a:rPr>
              <a:t>“</a:t>
            </a:r>
            <a:endParaRPr sz="7200">
              <a:solidFill>
                <a:srgbClr val="B0C6D3"/>
              </a:solidFill>
              <a:latin typeface="Frank Ruhl Libre"/>
              <a:ea typeface="Frank Ruhl Libre"/>
              <a:cs typeface="Frank Ruhl Libre"/>
              <a:sym typeface="Frank Ruhl Libre"/>
            </a:endParaRPr>
          </a:p>
        </p:txBody>
      </p:sp>
      <p:sp>
        <p:nvSpPr>
          <p:cNvPr id="95" name="Google Shape;95;p17"/>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bg>
      <p:bgPr>
        <a:blipFill>
          <a:blip r:embed="rId2">
            <a:alphaModFix/>
          </a:blip>
          <a:stretch>
            <a:fillRect/>
          </a:stretch>
        </a:blipFill>
      </p:bgPr>
    </p:bg>
    <p:spTree>
      <p:nvGrpSpPr>
        <p:cNvPr id="96" name="Shape 96"/>
        <p:cNvGrpSpPr/>
        <p:nvPr/>
      </p:nvGrpSpPr>
      <p:grpSpPr>
        <a:xfrm>
          <a:off x="0" y="0"/>
          <a:ext cx="0" cy="0"/>
          <a:chOff x="0" y="0"/>
          <a:chExt cx="0" cy="0"/>
        </a:xfrm>
      </p:grpSpPr>
      <p:sp>
        <p:nvSpPr>
          <p:cNvPr id="97" name="Google Shape;97;p18"/>
          <p:cNvSpPr/>
          <p:nvPr/>
        </p:nvSpPr>
        <p:spPr>
          <a:xfrm>
            <a:off x="25" y="-7525"/>
            <a:ext cx="9144000" cy="5151000"/>
          </a:xfrm>
          <a:prstGeom prst="rect">
            <a:avLst/>
          </a:prstGeom>
          <a:solidFill>
            <a:srgbClr val="040E11">
              <a:alpha val="2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18"/>
          <p:cNvGrpSpPr/>
          <p:nvPr/>
        </p:nvGrpSpPr>
        <p:grpSpPr>
          <a:xfrm>
            <a:off x="312475" y="304925"/>
            <a:ext cx="8519109" cy="4526109"/>
            <a:chOff x="312475" y="304925"/>
            <a:chExt cx="8519109" cy="4526109"/>
          </a:xfrm>
        </p:grpSpPr>
        <p:sp>
          <p:nvSpPr>
            <p:cNvPr id="99" name="Google Shape;99;p18"/>
            <p:cNvSpPr/>
            <p:nvPr/>
          </p:nvSpPr>
          <p:spPr>
            <a:xfrm>
              <a:off x="548725" y="541175"/>
              <a:ext cx="8046600" cy="4053600"/>
            </a:xfrm>
            <a:prstGeom prst="snip2DiagRect">
              <a:avLst>
                <a:gd fmla="val 0" name="adj1"/>
                <a:gd fmla="val 8729" name="adj2"/>
              </a:avLst>
            </a:prstGeom>
            <a:solidFill>
              <a:srgbClr val="FFFFFF"/>
            </a:solidFill>
            <a:ln>
              <a:noFill/>
            </a:ln>
            <a:effectLst>
              <a:outerShdw blurRad="42863" rotWithShape="0" algn="bl" dist="9525">
                <a:srgbClr val="000000">
                  <a:alpha val="6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8"/>
            <p:cNvSpPr/>
            <p:nvPr/>
          </p:nvSpPr>
          <p:spPr>
            <a:xfrm>
              <a:off x="624925" y="6173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sp>
          <p:nvSpPr>
            <p:cNvPr id="101" name="Google Shape;101;p18"/>
            <p:cNvSpPr/>
            <p:nvPr/>
          </p:nvSpPr>
          <p:spPr>
            <a:xfrm rot="10800000">
              <a:off x="799550" y="8119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pic>
          <p:nvPicPr>
            <p:cNvPr id="102" name="Google Shape;102;p18"/>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103" name="Google Shape;103;p18"/>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grpSp>
        <p:nvGrpSpPr>
          <p:cNvPr id="104" name="Google Shape;104;p18"/>
          <p:cNvGrpSpPr/>
          <p:nvPr/>
        </p:nvGrpSpPr>
        <p:grpSpPr>
          <a:xfrm>
            <a:off x="4433231" y="1195444"/>
            <a:ext cx="277537" cy="277654"/>
            <a:chOff x="1191725" y="238125"/>
            <a:chExt cx="5236550" cy="5238750"/>
          </a:xfrm>
        </p:grpSpPr>
        <p:sp>
          <p:nvSpPr>
            <p:cNvPr id="105" name="Google Shape;105;p18"/>
            <p:cNvSpPr/>
            <p:nvPr/>
          </p:nvSpPr>
          <p:spPr>
            <a:xfrm>
              <a:off x="2218800" y="1278375"/>
              <a:ext cx="1018300" cy="1002925"/>
            </a:xfrm>
            <a:custGeom>
              <a:rect b="b" l="l" r="r" t="t"/>
              <a:pathLst>
                <a:path extrusionOk="0" h="40117" w="40732">
                  <a:moveTo>
                    <a:pt x="0" y="1"/>
                  </a:moveTo>
                  <a:lnTo>
                    <a:pt x="23225" y="40116"/>
                  </a:lnTo>
                  <a:lnTo>
                    <a:pt x="37212" y="36158"/>
                  </a:lnTo>
                  <a:lnTo>
                    <a:pt x="40731" y="22962"/>
                  </a:lnTo>
                  <a:lnTo>
                    <a:pt x="0"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06" name="Google Shape;106;p18"/>
            <p:cNvSpPr/>
            <p:nvPr/>
          </p:nvSpPr>
          <p:spPr>
            <a:xfrm>
              <a:off x="2227575" y="3429300"/>
              <a:ext cx="1002925" cy="1018300"/>
            </a:xfrm>
            <a:custGeom>
              <a:rect b="b" l="l" r="r" t="t"/>
              <a:pathLst>
                <a:path extrusionOk="0" h="40732" w="40117">
                  <a:moveTo>
                    <a:pt x="22962" y="1"/>
                  </a:moveTo>
                  <a:lnTo>
                    <a:pt x="1" y="40732"/>
                  </a:lnTo>
                  <a:lnTo>
                    <a:pt x="40116" y="17595"/>
                  </a:lnTo>
                  <a:lnTo>
                    <a:pt x="36158" y="3608"/>
                  </a:lnTo>
                  <a:lnTo>
                    <a:pt x="22962"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07" name="Google Shape;107;p18"/>
            <p:cNvSpPr/>
            <p:nvPr/>
          </p:nvSpPr>
          <p:spPr>
            <a:xfrm>
              <a:off x="4385100" y="1267400"/>
              <a:ext cx="1005125" cy="1020500"/>
            </a:xfrm>
            <a:custGeom>
              <a:rect b="b" l="l" r="r" t="t"/>
              <a:pathLst>
                <a:path extrusionOk="0" h="40820" w="40205">
                  <a:moveTo>
                    <a:pt x="40204" y="0"/>
                  </a:moveTo>
                  <a:lnTo>
                    <a:pt x="1" y="23313"/>
                  </a:lnTo>
                  <a:lnTo>
                    <a:pt x="3872" y="37300"/>
                  </a:lnTo>
                  <a:lnTo>
                    <a:pt x="17155" y="40819"/>
                  </a:lnTo>
                  <a:lnTo>
                    <a:pt x="40204"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08" name="Google Shape;108;p18"/>
            <p:cNvSpPr/>
            <p:nvPr/>
          </p:nvSpPr>
          <p:spPr>
            <a:xfrm>
              <a:off x="4380700" y="3435900"/>
              <a:ext cx="1018300" cy="1002925"/>
            </a:xfrm>
            <a:custGeom>
              <a:rect b="b" l="l" r="r" t="t"/>
              <a:pathLst>
                <a:path extrusionOk="0" h="40117" w="40732">
                  <a:moveTo>
                    <a:pt x="17507" y="1"/>
                  </a:moveTo>
                  <a:lnTo>
                    <a:pt x="3520" y="3872"/>
                  </a:lnTo>
                  <a:lnTo>
                    <a:pt x="1" y="17155"/>
                  </a:lnTo>
                  <a:lnTo>
                    <a:pt x="40732" y="40116"/>
                  </a:lnTo>
                  <a:lnTo>
                    <a:pt x="17507"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09" name="Google Shape;109;p18"/>
            <p:cNvSpPr/>
            <p:nvPr/>
          </p:nvSpPr>
          <p:spPr>
            <a:xfrm>
              <a:off x="1191725" y="238125"/>
              <a:ext cx="5236550" cy="5238750"/>
            </a:xfrm>
            <a:custGeom>
              <a:rect b="b" l="l" r="r" t="t"/>
              <a:pathLst>
                <a:path extrusionOk="0" h="209550" w="209462">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grpSp>
      <p:sp>
        <p:nvSpPr>
          <p:cNvPr id="110" name="Google Shape;110;p18"/>
          <p:cNvSpPr txBox="1"/>
          <p:nvPr>
            <p:ph type="title"/>
          </p:nvPr>
        </p:nvSpPr>
        <p:spPr>
          <a:xfrm>
            <a:off x="1003200" y="617375"/>
            <a:ext cx="7137600" cy="548700"/>
          </a:xfrm>
          <a:prstGeom prst="rect">
            <a:avLst/>
          </a:prstGeom>
        </p:spPr>
        <p:txBody>
          <a:bodyPr anchorCtr="0" anchor="b" bIns="0" lIns="0" spcFirstLastPara="1" rIns="0"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11" name="Google Shape;111;p18"/>
          <p:cNvSpPr txBox="1"/>
          <p:nvPr>
            <p:ph idx="1" type="body"/>
          </p:nvPr>
        </p:nvSpPr>
        <p:spPr>
          <a:xfrm>
            <a:off x="1003200" y="1563725"/>
            <a:ext cx="7137600" cy="2760300"/>
          </a:xfrm>
          <a:prstGeom prst="rect">
            <a:avLst/>
          </a:prstGeom>
        </p:spPr>
        <p:txBody>
          <a:bodyPr anchorCtr="0" anchor="t" bIns="0" lIns="0" spcFirstLastPara="1" rIns="0" wrap="square" tIns="0">
            <a:noAutofit/>
          </a:bodyPr>
          <a:lstStyle>
            <a:lvl1pPr indent="-381000" lvl="0" marL="457200" rtl="0">
              <a:spcBef>
                <a:spcPts val="600"/>
              </a:spcBef>
              <a:spcAft>
                <a:spcPts val="0"/>
              </a:spcAft>
              <a:buSzPts val="24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112" name="Google Shape;112;p18"/>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 Image background">
  <p:cSld name="TITLE_AND_BODY_1">
    <p:bg>
      <p:bgPr>
        <a:blipFill>
          <a:blip r:embed="rId2">
            <a:alphaModFix/>
          </a:blip>
          <a:stretch>
            <a:fillRect/>
          </a:stretch>
        </a:blipFill>
      </p:bgPr>
    </p:bg>
    <p:spTree>
      <p:nvGrpSpPr>
        <p:cNvPr id="113" name="Shape 113"/>
        <p:cNvGrpSpPr/>
        <p:nvPr/>
      </p:nvGrpSpPr>
      <p:grpSpPr>
        <a:xfrm>
          <a:off x="0" y="0"/>
          <a:ext cx="0" cy="0"/>
          <a:chOff x="0" y="0"/>
          <a:chExt cx="0" cy="0"/>
        </a:xfrm>
      </p:grpSpPr>
      <p:grpSp>
        <p:nvGrpSpPr>
          <p:cNvPr id="114" name="Google Shape;114;p19"/>
          <p:cNvGrpSpPr/>
          <p:nvPr/>
        </p:nvGrpSpPr>
        <p:grpSpPr>
          <a:xfrm>
            <a:off x="325492" y="304925"/>
            <a:ext cx="4511142" cy="4526109"/>
            <a:chOff x="2316267" y="304925"/>
            <a:chExt cx="4511142" cy="4526109"/>
          </a:xfrm>
        </p:grpSpPr>
        <p:sp>
          <p:nvSpPr>
            <p:cNvPr id="115" name="Google Shape;115;p19"/>
            <p:cNvSpPr/>
            <p:nvPr/>
          </p:nvSpPr>
          <p:spPr>
            <a:xfrm>
              <a:off x="2550175" y="541175"/>
              <a:ext cx="4043700" cy="4053600"/>
            </a:xfrm>
            <a:prstGeom prst="snip2DiagRect">
              <a:avLst>
                <a:gd fmla="val 0" name="adj1"/>
                <a:gd fmla="val 8729" name="adj2"/>
              </a:avLst>
            </a:prstGeom>
            <a:solidFill>
              <a:srgbClr val="FFFFFF"/>
            </a:solidFill>
            <a:ln>
              <a:noFill/>
            </a:ln>
            <a:effectLst>
              <a:outerShdw blurRad="42863" rotWithShape="0" algn="bl" dist="9525">
                <a:srgbClr val="000000">
                  <a:alpha val="6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9"/>
            <p:cNvSpPr/>
            <p:nvPr/>
          </p:nvSpPr>
          <p:spPr>
            <a:xfrm>
              <a:off x="2626375" y="617375"/>
              <a:ext cx="3676062"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sp>
          <p:nvSpPr>
            <p:cNvPr id="117" name="Google Shape;117;p19"/>
            <p:cNvSpPr/>
            <p:nvPr/>
          </p:nvSpPr>
          <p:spPr>
            <a:xfrm rot="10800000">
              <a:off x="2841625" y="811975"/>
              <a:ext cx="3676062"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pic>
          <p:nvPicPr>
            <p:cNvPr id="118" name="Google Shape;118;p19"/>
            <p:cNvPicPr preferRelativeResize="0"/>
            <p:nvPr/>
          </p:nvPicPr>
          <p:blipFill>
            <a:blip r:embed="rId3">
              <a:alphaModFix/>
            </a:blip>
            <a:stretch>
              <a:fillRect/>
            </a:stretch>
          </p:blipFill>
          <p:spPr>
            <a:xfrm rot="-2700000">
              <a:off x="2700667" y="3795246"/>
              <a:ext cx="152400" cy="1150374"/>
            </a:xfrm>
            <a:prstGeom prst="rect">
              <a:avLst/>
            </a:prstGeom>
            <a:noFill/>
            <a:ln>
              <a:noFill/>
            </a:ln>
          </p:spPr>
        </p:pic>
        <p:pic>
          <p:nvPicPr>
            <p:cNvPr id="119" name="Google Shape;119;p19"/>
            <p:cNvPicPr preferRelativeResize="0"/>
            <p:nvPr/>
          </p:nvPicPr>
          <p:blipFill>
            <a:blip r:embed="rId3">
              <a:alphaModFix/>
            </a:blip>
            <a:stretch>
              <a:fillRect/>
            </a:stretch>
          </p:blipFill>
          <p:spPr>
            <a:xfrm rot="8100000">
              <a:off x="6290608" y="190338"/>
              <a:ext cx="152400" cy="1150374"/>
            </a:xfrm>
            <a:prstGeom prst="rect">
              <a:avLst/>
            </a:prstGeom>
            <a:noFill/>
            <a:ln>
              <a:noFill/>
            </a:ln>
          </p:spPr>
        </p:pic>
      </p:grpSp>
      <p:grpSp>
        <p:nvGrpSpPr>
          <p:cNvPr id="120" name="Google Shape;120;p19"/>
          <p:cNvGrpSpPr/>
          <p:nvPr/>
        </p:nvGrpSpPr>
        <p:grpSpPr>
          <a:xfrm>
            <a:off x="796444" y="1424044"/>
            <a:ext cx="277537" cy="277654"/>
            <a:chOff x="1191725" y="238125"/>
            <a:chExt cx="5236550" cy="5238750"/>
          </a:xfrm>
        </p:grpSpPr>
        <p:sp>
          <p:nvSpPr>
            <p:cNvPr id="121" name="Google Shape;121;p19"/>
            <p:cNvSpPr/>
            <p:nvPr/>
          </p:nvSpPr>
          <p:spPr>
            <a:xfrm>
              <a:off x="2218800" y="1278375"/>
              <a:ext cx="1018300" cy="1002925"/>
            </a:xfrm>
            <a:custGeom>
              <a:rect b="b" l="l" r="r" t="t"/>
              <a:pathLst>
                <a:path extrusionOk="0" h="40117" w="40732">
                  <a:moveTo>
                    <a:pt x="0" y="1"/>
                  </a:moveTo>
                  <a:lnTo>
                    <a:pt x="23225" y="40116"/>
                  </a:lnTo>
                  <a:lnTo>
                    <a:pt x="37212" y="36158"/>
                  </a:lnTo>
                  <a:lnTo>
                    <a:pt x="40731" y="22962"/>
                  </a:lnTo>
                  <a:lnTo>
                    <a:pt x="0"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22" name="Google Shape;122;p19"/>
            <p:cNvSpPr/>
            <p:nvPr/>
          </p:nvSpPr>
          <p:spPr>
            <a:xfrm>
              <a:off x="2227575" y="3429300"/>
              <a:ext cx="1002925" cy="1018300"/>
            </a:xfrm>
            <a:custGeom>
              <a:rect b="b" l="l" r="r" t="t"/>
              <a:pathLst>
                <a:path extrusionOk="0" h="40732" w="40117">
                  <a:moveTo>
                    <a:pt x="22962" y="1"/>
                  </a:moveTo>
                  <a:lnTo>
                    <a:pt x="1" y="40732"/>
                  </a:lnTo>
                  <a:lnTo>
                    <a:pt x="40116" y="17595"/>
                  </a:lnTo>
                  <a:lnTo>
                    <a:pt x="36158" y="3608"/>
                  </a:lnTo>
                  <a:lnTo>
                    <a:pt x="22962"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23" name="Google Shape;123;p19"/>
            <p:cNvSpPr/>
            <p:nvPr/>
          </p:nvSpPr>
          <p:spPr>
            <a:xfrm>
              <a:off x="4385100" y="1267400"/>
              <a:ext cx="1005125" cy="1020500"/>
            </a:xfrm>
            <a:custGeom>
              <a:rect b="b" l="l" r="r" t="t"/>
              <a:pathLst>
                <a:path extrusionOk="0" h="40820" w="40205">
                  <a:moveTo>
                    <a:pt x="40204" y="0"/>
                  </a:moveTo>
                  <a:lnTo>
                    <a:pt x="1" y="23313"/>
                  </a:lnTo>
                  <a:lnTo>
                    <a:pt x="3872" y="37300"/>
                  </a:lnTo>
                  <a:lnTo>
                    <a:pt x="17155" y="40819"/>
                  </a:lnTo>
                  <a:lnTo>
                    <a:pt x="40204"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24" name="Google Shape;124;p19"/>
            <p:cNvSpPr/>
            <p:nvPr/>
          </p:nvSpPr>
          <p:spPr>
            <a:xfrm>
              <a:off x="4380700" y="3435900"/>
              <a:ext cx="1018300" cy="1002925"/>
            </a:xfrm>
            <a:custGeom>
              <a:rect b="b" l="l" r="r" t="t"/>
              <a:pathLst>
                <a:path extrusionOk="0" h="40117" w="40732">
                  <a:moveTo>
                    <a:pt x="17507" y="1"/>
                  </a:moveTo>
                  <a:lnTo>
                    <a:pt x="3520" y="3872"/>
                  </a:lnTo>
                  <a:lnTo>
                    <a:pt x="1" y="17155"/>
                  </a:lnTo>
                  <a:lnTo>
                    <a:pt x="40732" y="40116"/>
                  </a:lnTo>
                  <a:lnTo>
                    <a:pt x="17507"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25" name="Google Shape;125;p19"/>
            <p:cNvSpPr/>
            <p:nvPr/>
          </p:nvSpPr>
          <p:spPr>
            <a:xfrm>
              <a:off x="1191725" y="238125"/>
              <a:ext cx="5236550" cy="5238750"/>
            </a:xfrm>
            <a:custGeom>
              <a:rect b="b" l="l" r="r" t="t"/>
              <a:pathLst>
                <a:path extrusionOk="0" h="209550" w="209462">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grpSp>
      <p:sp>
        <p:nvSpPr>
          <p:cNvPr id="126" name="Google Shape;126;p19"/>
          <p:cNvSpPr txBox="1"/>
          <p:nvPr>
            <p:ph type="title"/>
          </p:nvPr>
        </p:nvSpPr>
        <p:spPr>
          <a:xfrm>
            <a:off x="796450" y="845975"/>
            <a:ext cx="3553500" cy="548700"/>
          </a:xfrm>
          <a:prstGeom prst="rect">
            <a:avLst/>
          </a:prstGeom>
        </p:spPr>
        <p:txBody>
          <a:bodyPr anchorCtr="0" anchor="b" bIns="0" lIns="0" spcFirstLastPara="1" rIns="0" wrap="square" tIns="0">
            <a:noAutofit/>
          </a:bodyPr>
          <a:lstStyle>
            <a:lvl1pPr lvl="0" rtl="0" algn="l">
              <a:spcBef>
                <a:spcPts val="0"/>
              </a:spcBef>
              <a:spcAft>
                <a:spcPts val="0"/>
              </a:spcAft>
              <a:buSzPts val="1600"/>
              <a:buNone/>
              <a:defRPr/>
            </a:lvl1pPr>
            <a:lvl2pPr lvl="1" rtl="0" algn="l">
              <a:spcBef>
                <a:spcPts val="0"/>
              </a:spcBef>
              <a:spcAft>
                <a:spcPts val="0"/>
              </a:spcAft>
              <a:buSzPts val="1600"/>
              <a:buNone/>
              <a:defRPr/>
            </a:lvl2pPr>
            <a:lvl3pPr lvl="2" rtl="0" algn="l">
              <a:spcBef>
                <a:spcPts val="0"/>
              </a:spcBef>
              <a:spcAft>
                <a:spcPts val="0"/>
              </a:spcAft>
              <a:buSzPts val="1600"/>
              <a:buNone/>
              <a:defRPr/>
            </a:lvl3pPr>
            <a:lvl4pPr lvl="3" rtl="0" algn="l">
              <a:spcBef>
                <a:spcPts val="0"/>
              </a:spcBef>
              <a:spcAft>
                <a:spcPts val="0"/>
              </a:spcAft>
              <a:buSzPts val="1600"/>
              <a:buNone/>
              <a:defRPr/>
            </a:lvl4pPr>
            <a:lvl5pPr lvl="4" rtl="0" algn="l">
              <a:spcBef>
                <a:spcPts val="0"/>
              </a:spcBef>
              <a:spcAft>
                <a:spcPts val="0"/>
              </a:spcAft>
              <a:buSzPts val="1600"/>
              <a:buNone/>
              <a:defRPr/>
            </a:lvl5pPr>
            <a:lvl6pPr lvl="5" rtl="0" algn="l">
              <a:spcBef>
                <a:spcPts val="0"/>
              </a:spcBef>
              <a:spcAft>
                <a:spcPts val="0"/>
              </a:spcAft>
              <a:buSzPts val="1600"/>
              <a:buNone/>
              <a:defRPr/>
            </a:lvl6pPr>
            <a:lvl7pPr lvl="6" rtl="0" algn="l">
              <a:spcBef>
                <a:spcPts val="0"/>
              </a:spcBef>
              <a:spcAft>
                <a:spcPts val="0"/>
              </a:spcAft>
              <a:buSzPts val="1600"/>
              <a:buNone/>
              <a:defRPr/>
            </a:lvl7pPr>
            <a:lvl8pPr lvl="7" rtl="0" algn="l">
              <a:spcBef>
                <a:spcPts val="0"/>
              </a:spcBef>
              <a:spcAft>
                <a:spcPts val="0"/>
              </a:spcAft>
              <a:buSzPts val="1600"/>
              <a:buNone/>
              <a:defRPr/>
            </a:lvl8pPr>
            <a:lvl9pPr lvl="8" rtl="0" algn="l">
              <a:spcBef>
                <a:spcPts val="0"/>
              </a:spcBef>
              <a:spcAft>
                <a:spcPts val="0"/>
              </a:spcAft>
              <a:buSzPts val="1600"/>
              <a:buNone/>
              <a:defRPr/>
            </a:lvl9pPr>
          </a:lstStyle>
          <a:p/>
        </p:txBody>
      </p:sp>
      <p:sp>
        <p:nvSpPr>
          <p:cNvPr id="127" name="Google Shape;127;p19"/>
          <p:cNvSpPr txBox="1"/>
          <p:nvPr>
            <p:ph idx="1" type="body"/>
          </p:nvPr>
        </p:nvSpPr>
        <p:spPr>
          <a:xfrm>
            <a:off x="796450" y="1792325"/>
            <a:ext cx="3553500" cy="2404500"/>
          </a:xfrm>
          <a:prstGeom prst="rect">
            <a:avLst/>
          </a:prstGeom>
        </p:spPr>
        <p:txBody>
          <a:bodyPr anchorCtr="0" anchor="t" bIns="0" lIns="0" spcFirstLastPara="1" rIns="0" wrap="square" tIns="0">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128" name="Google Shape;128;p19"/>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bg>
      <p:bgPr>
        <a:blipFill>
          <a:blip r:embed="rId2">
            <a:alphaModFix/>
          </a:blip>
          <a:stretch>
            <a:fillRect/>
          </a:stretch>
        </a:blipFill>
      </p:bgPr>
    </p:bg>
    <p:spTree>
      <p:nvGrpSpPr>
        <p:cNvPr id="129" name="Shape 129"/>
        <p:cNvGrpSpPr/>
        <p:nvPr/>
      </p:nvGrpSpPr>
      <p:grpSpPr>
        <a:xfrm>
          <a:off x="0" y="0"/>
          <a:ext cx="0" cy="0"/>
          <a:chOff x="0" y="0"/>
          <a:chExt cx="0" cy="0"/>
        </a:xfrm>
      </p:grpSpPr>
      <p:sp>
        <p:nvSpPr>
          <p:cNvPr id="130" name="Google Shape;130;p20"/>
          <p:cNvSpPr/>
          <p:nvPr/>
        </p:nvSpPr>
        <p:spPr>
          <a:xfrm>
            <a:off x="25" y="-7525"/>
            <a:ext cx="9144000" cy="5151000"/>
          </a:xfrm>
          <a:prstGeom prst="rect">
            <a:avLst/>
          </a:prstGeom>
          <a:solidFill>
            <a:srgbClr val="040E11">
              <a:alpha val="2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20"/>
          <p:cNvGrpSpPr/>
          <p:nvPr/>
        </p:nvGrpSpPr>
        <p:grpSpPr>
          <a:xfrm>
            <a:off x="312475" y="304925"/>
            <a:ext cx="8519109" cy="4526109"/>
            <a:chOff x="312475" y="304925"/>
            <a:chExt cx="8519109" cy="4526109"/>
          </a:xfrm>
        </p:grpSpPr>
        <p:sp>
          <p:nvSpPr>
            <p:cNvPr id="132" name="Google Shape;132;p20"/>
            <p:cNvSpPr/>
            <p:nvPr/>
          </p:nvSpPr>
          <p:spPr>
            <a:xfrm>
              <a:off x="548725" y="541175"/>
              <a:ext cx="8046600" cy="4053600"/>
            </a:xfrm>
            <a:prstGeom prst="snip2DiagRect">
              <a:avLst>
                <a:gd fmla="val 0" name="adj1"/>
                <a:gd fmla="val 8729" name="adj2"/>
              </a:avLst>
            </a:prstGeom>
            <a:solidFill>
              <a:srgbClr val="FFFFFF"/>
            </a:solidFill>
            <a:ln>
              <a:noFill/>
            </a:ln>
            <a:effectLst>
              <a:outerShdw blurRad="42863" rotWithShape="0" algn="bl" dist="9525">
                <a:srgbClr val="000000">
                  <a:alpha val="6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a:off x="624925" y="6173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sp>
          <p:nvSpPr>
            <p:cNvPr id="134" name="Google Shape;134;p20"/>
            <p:cNvSpPr/>
            <p:nvPr/>
          </p:nvSpPr>
          <p:spPr>
            <a:xfrm rot="10800000">
              <a:off x="799550" y="8119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pic>
          <p:nvPicPr>
            <p:cNvPr id="135" name="Google Shape;135;p20"/>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136" name="Google Shape;136;p20"/>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grpSp>
        <p:nvGrpSpPr>
          <p:cNvPr id="137" name="Google Shape;137;p20"/>
          <p:cNvGrpSpPr/>
          <p:nvPr/>
        </p:nvGrpSpPr>
        <p:grpSpPr>
          <a:xfrm>
            <a:off x="4433231" y="1195444"/>
            <a:ext cx="277537" cy="277654"/>
            <a:chOff x="1191725" y="238125"/>
            <a:chExt cx="5236550" cy="5238750"/>
          </a:xfrm>
        </p:grpSpPr>
        <p:sp>
          <p:nvSpPr>
            <p:cNvPr id="138" name="Google Shape;138;p20"/>
            <p:cNvSpPr/>
            <p:nvPr/>
          </p:nvSpPr>
          <p:spPr>
            <a:xfrm>
              <a:off x="2218800" y="1278375"/>
              <a:ext cx="1018300" cy="1002925"/>
            </a:xfrm>
            <a:custGeom>
              <a:rect b="b" l="l" r="r" t="t"/>
              <a:pathLst>
                <a:path extrusionOk="0" h="40117" w="40732">
                  <a:moveTo>
                    <a:pt x="0" y="1"/>
                  </a:moveTo>
                  <a:lnTo>
                    <a:pt x="23225" y="40116"/>
                  </a:lnTo>
                  <a:lnTo>
                    <a:pt x="37212" y="36158"/>
                  </a:lnTo>
                  <a:lnTo>
                    <a:pt x="40731" y="22962"/>
                  </a:lnTo>
                  <a:lnTo>
                    <a:pt x="0"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39" name="Google Shape;139;p20"/>
            <p:cNvSpPr/>
            <p:nvPr/>
          </p:nvSpPr>
          <p:spPr>
            <a:xfrm>
              <a:off x="2227575" y="3429300"/>
              <a:ext cx="1002925" cy="1018300"/>
            </a:xfrm>
            <a:custGeom>
              <a:rect b="b" l="l" r="r" t="t"/>
              <a:pathLst>
                <a:path extrusionOk="0" h="40732" w="40117">
                  <a:moveTo>
                    <a:pt x="22962" y="1"/>
                  </a:moveTo>
                  <a:lnTo>
                    <a:pt x="1" y="40732"/>
                  </a:lnTo>
                  <a:lnTo>
                    <a:pt x="40116" y="17595"/>
                  </a:lnTo>
                  <a:lnTo>
                    <a:pt x="36158" y="3608"/>
                  </a:lnTo>
                  <a:lnTo>
                    <a:pt x="22962"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40" name="Google Shape;140;p20"/>
            <p:cNvSpPr/>
            <p:nvPr/>
          </p:nvSpPr>
          <p:spPr>
            <a:xfrm>
              <a:off x="4385100" y="1267400"/>
              <a:ext cx="1005125" cy="1020500"/>
            </a:xfrm>
            <a:custGeom>
              <a:rect b="b" l="l" r="r" t="t"/>
              <a:pathLst>
                <a:path extrusionOk="0" h="40820" w="40205">
                  <a:moveTo>
                    <a:pt x="40204" y="0"/>
                  </a:moveTo>
                  <a:lnTo>
                    <a:pt x="1" y="23313"/>
                  </a:lnTo>
                  <a:lnTo>
                    <a:pt x="3872" y="37300"/>
                  </a:lnTo>
                  <a:lnTo>
                    <a:pt x="17155" y="40819"/>
                  </a:lnTo>
                  <a:lnTo>
                    <a:pt x="40204"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41" name="Google Shape;141;p20"/>
            <p:cNvSpPr/>
            <p:nvPr/>
          </p:nvSpPr>
          <p:spPr>
            <a:xfrm>
              <a:off x="4380700" y="3435900"/>
              <a:ext cx="1018300" cy="1002925"/>
            </a:xfrm>
            <a:custGeom>
              <a:rect b="b" l="l" r="r" t="t"/>
              <a:pathLst>
                <a:path extrusionOk="0" h="40117" w="40732">
                  <a:moveTo>
                    <a:pt x="17507" y="1"/>
                  </a:moveTo>
                  <a:lnTo>
                    <a:pt x="3520" y="3872"/>
                  </a:lnTo>
                  <a:lnTo>
                    <a:pt x="1" y="17155"/>
                  </a:lnTo>
                  <a:lnTo>
                    <a:pt x="40732" y="40116"/>
                  </a:lnTo>
                  <a:lnTo>
                    <a:pt x="17507"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42" name="Google Shape;142;p20"/>
            <p:cNvSpPr/>
            <p:nvPr/>
          </p:nvSpPr>
          <p:spPr>
            <a:xfrm>
              <a:off x="1191725" y="238125"/>
              <a:ext cx="5236550" cy="5238750"/>
            </a:xfrm>
            <a:custGeom>
              <a:rect b="b" l="l" r="r" t="t"/>
              <a:pathLst>
                <a:path extrusionOk="0" h="209550" w="209462">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grpSp>
      <p:sp>
        <p:nvSpPr>
          <p:cNvPr id="143" name="Google Shape;143;p20"/>
          <p:cNvSpPr txBox="1"/>
          <p:nvPr>
            <p:ph type="title"/>
          </p:nvPr>
        </p:nvSpPr>
        <p:spPr>
          <a:xfrm>
            <a:off x="1003200" y="617375"/>
            <a:ext cx="7137600" cy="548700"/>
          </a:xfrm>
          <a:prstGeom prst="rect">
            <a:avLst/>
          </a:prstGeom>
        </p:spPr>
        <p:txBody>
          <a:bodyPr anchorCtr="0" anchor="b" bIns="0" lIns="0" spcFirstLastPara="1" rIns="0"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4" name="Google Shape;144;p20"/>
          <p:cNvSpPr txBox="1"/>
          <p:nvPr>
            <p:ph idx="1" type="body"/>
          </p:nvPr>
        </p:nvSpPr>
        <p:spPr>
          <a:xfrm>
            <a:off x="1003200" y="1563725"/>
            <a:ext cx="3356700" cy="2801700"/>
          </a:xfrm>
          <a:prstGeom prst="rect">
            <a:avLst/>
          </a:prstGeom>
        </p:spPr>
        <p:txBody>
          <a:bodyPr anchorCtr="0" anchor="t" bIns="0" lIns="0" spcFirstLastPara="1" rIns="0" wrap="square" tIns="0">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145" name="Google Shape;145;p20"/>
          <p:cNvSpPr txBox="1"/>
          <p:nvPr>
            <p:ph idx="2" type="body"/>
          </p:nvPr>
        </p:nvSpPr>
        <p:spPr>
          <a:xfrm>
            <a:off x="4784110" y="1563725"/>
            <a:ext cx="3356700" cy="2801700"/>
          </a:xfrm>
          <a:prstGeom prst="rect">
            <a:avLst/>
          </a:prstGeom>
        </p:spPr>
        <p:txBody>
          <a:bodyPr anchorCtr="0" anchor="t" bIns="0" lIns="0" spcFirstLastPara="1" rIns="0" wrap="square" tIns="0">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146" name="Google Shape;146;p20"/>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bg>
      <p:bgPr>
        <a:blipFill>
          <a:blip r:embed="rId2">
            <a:alphaModFix/>
          </a:blip>
          <a:stretch>
            <a:fillRect/>
          </a:stretch>
        </a:blipFill>
      </p:bgPr>
    </p:bg>
    <p:spTree>
      <p:nvGrpSpPr>
        <p:cNvPr id="147" name="Shape 147"/>
        <p:cNvGrpSpPr/>
        <p:nvPr/>
      </p:nvGrpSpPr>
      <p:grpSpPr>
        <a:xfrm>
          <a:off x="0" y="0"/>
          <a:ext cx="0" cy="0"/>
          <a:chOff x="0" y="0"/>
          <a:chExt cx="0" cy="0"/>
        </a:xfrm>
      </p:grpSpPr>
      <p:sp>
        <p:nvSpPr>
          <p:cNvPr id="148" name="Google Shape;148;p21"/>
          <p:cNvSpPr/>
          <p:nvPr/>
        </p:nvSpPr>
        <p:spPr>
          <a:xfrm>
            <a:off x="25" y="-7525"/>
            <a:ext cx="9144000" cy="5151000"/>
          </a:xfrm>
          <a:prstGeom prst="rect">
            <a:avLst/>
          </a:prstGeom>
          <a:solidFill>
            <a:srgbClr val="040E11">
              <a:alpha val="2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 name="Google Shape;149;p21"/>
          <p:cNvGrpSpPr/>
          <p:nvPr/>
        </p:nvGrpSpPr>
        <p:grpSpPr>
          <a:xfrm>
            <a:off x="312475" y="304925"/>
            <a:ext cx="8519109" cy="4526109"/>
            <a:chOff x="312475" y="304925"/>
            <a:chExt cx="8519109" cy="4526109"/>
          </a:xfrm>
        </p:grpSpPr>
        <p:sp>
          <p:nvSpPr>
            <p:cNvPr id="150" name="Google Shape;150;p21"/>
            <p:cNvSpPr/>
            <p:nvPr/>
          </p:nvSpPr>
          <p:spPr>
            <a:xfrm>
              <a:off x="548725" y="541175"/>
              <a:ext cx="8046600" cy="4053600"/>
            </a:xfrm>
            <a:prstGeom prst="snip2DiagRect">
              <a:avLst>
                <a:gd fmla="val 0" name="adj1"/>
                <a:gd fmla="val 8729" name="adj2"/>
              </a:avLst>
            </a:prstGeom>
            <a:solidFill>
              <a:srgbClr val="FFFFFF"/>
            </a:solidFill>
            <a:ln>
              <a:noFill/>
            </a:ln>
            <a:effectLst>
              <a:outerShdw blurRad="42863" rotWithShape="0" algn="bl" dist="9525">
                <a:srgbClr val="000000">
                  <a:alpha val="6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624925" y="6173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sp>
          <p:nvSpPr>
            <p:cNvPr id="152" name="Google Shape;152;p21"/>
            <p:cNvSpPr/>
            <p:nvPr/>
          </p:nvSpPr>
          <p:spPr>
            <a:xfrm rot="10800000">
              <a:off x="799550" y="8119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pic>
          <p:nvPicPr>
            <p:cNvPr id="153" name="Google Shape;153;p21"/>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154" name="Google Shape;154;p21"/>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grpSp>
        <p:nvGrpSpPr>
          <p:cNvPr id="155" name="Google Shape;155;p21"/>
          <p:cNvGrpSpPr/>
          <p:nvPr/>
        </p:nvGrpSpPr>
        <p:grpSpPr>
          <a:xfrm>
            <a:off x="4433231" y="1195444"/>
            <a:ext cx="277537" cy="277654"/>
            <a:chOff x="1191725" y="238125"/>
            <a:chExt cx="5236550" cy="5238750"/>
          </a:xfrm>
        </p:grpSpPr>
        <p:sp>
          <p:nvSpPr>
            <p:cNvPr id="156" name="Google Shape;156;p21"/>
            <p:cNvSpPr/>
            <p:nvPr/>
          </p:nvSpPr>
          <p:spPr>
            <a:xfrm>
              <a:off x="2218800" y="1278375"/>
              <a:ext cx="1018300" cy="1002925"/>
            </a:xfrm>
            <a:custGeom>
              <a:rect b="b" l="l" r="r" t="t"/>
              <a:pathLst>
                <a:path extrusionOk="0" h="40117" w="40732">
                  <a:moveTo>
                    <a:pt x="0" y="1"/>
                  </a:moveTo>
                  <a:lnTo>
                    <a:pt x="23225" y="40116"/>
                  </a:lnTo>
                  <a:lnTo>
                    <a:pt x="37212" y="36158"/>
                  </a:lnTo>
                  <a:lnTo>
                    <a:pt x="40731" y="22962"/>
                  </a:lnTo>
                  <a:lnTo>
                    <a:pt x="0"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57" name="Google Shape;157;p21"/>
            <p:cNvSpPr/>
            <p:nvPr/>
          </p:nvSpPr>
          <p:spPr>
            <a:xfrm>
              <a:off x="2227575" y="3429300"/>
              <a:ext cx="1002925" cy="1018300"/>
            </a:xfrm>
            <a:custGeom>
              <a:rect b="b" l="l" r="r" t="t"/>
              <a:pathLst>
                <a:path extrusionOk="0" h="40732" w="40117">
                  <a:moveTo>
                    <a:pt x="22962" y="1"/>
                  </a:moveTo>
                  <a:lnTo>
                    <a:pt x="1" y="40732"/>
                  </a:lnTo>
                  <a:lnTo>
                    <a:pt x="40116" y="17595"/>
                  </a:lnTo>
                  <a:lnTo>
                    <a:pt x="36158" y="3608"/>
                  </a:lnTo>
                  <a:lnTo>
                    <a:pt x="22962"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58" name="Google Shape;158;p21"/>
            <p:cNvSpPr/>
            <p:nvPr/>
          </p:nvSpPr>
          <p:spPr>
            <a:xfrm>
              <a:off x="4385100" y="1267400"/>
              <a:ext cx="1005125" cy="1020500"/>
            </a:xfrm>
            <a:custGeom>
              <a:rect b="b" l="l" r="r" t="t"/>
              <a:pathLst>
                <a:path extrusionOk="0" h="40820" w="40205">
                  <a:moveTo>
                    <a:pt x="40204" y="0"/>
                  </a:moveTo>
                  <a:lnTo>
                    <a:pt x="1" y="23313"/>
                  </a:lnTo>
                  <a:lnTo>
                    <a:pt x="3872" y="37300"/>
                  </a:lnTo>
                  <a:lnTo>
                    <a:pt x="17155" y="40819"/>
                  </a:lnTo>
                  <a:lnTo>
                    <a:pt x="40204"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59" name="Google Shape;159;p21"/>
            <p:cNvSpPr/>
            <p:nvPr/>
          </p:nvSpPr>
          <p:spPr>
            <a:xfrm>
              <a:off x="4380700" y="3435900"/>
              <a:ext cx="1018300" cy="1002925"/>
            </a:xfrm>
            <a:custGeom>
              <a:rect b="b" l="l" r="r" t="t"/>
              <a:pathLst>
                <a:path extrusionOk="0" h="40117" w="40732">
                  <a:moveTo>
                    <a:pt x="17507" y="1"/>
                  </a:moveTo>
                  <a:lnTo>
                    <a:pt x="3520" y="3872"/>
                  </a:lnTo>
                  <a:lnTo>
                    <a:pt x="1" y="17155"/>
                  </a:lnTo>
                  <a:lnTo>
                    <a:pt x="40732" y="40116"/>
                  </a:lnTo>
                  <a:lnTo>
                    <a:pt x="17507"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60" name="Google Shape;160;p21"/>
            <p:cNvSpPr/>
            <p:nvPr/>
          </p:nvSpPr>
          <p:spPr>
            <a:xfrm>
              <a:off x="1191725" y="238125"/>
              <a:ext cx="5236550" cy="5238750"/>
            </a:xfrm>
            <a:custGeom>
              <a:rect b="b" l="l" r="r" t="t"/>
              <a:pathLst>
                <a:path extrusionOk="0" h="209550" w="209462">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grpSp>
      <p:sp>
        <p:nvSpPr>
          <p:cNvPr id="161" name="Google Shape;161;p21"/>
          <p:cNvSpPr txBox="1"/>
          <p:nvPr>
            <p:ph type="title"/>
          </p:nvPr>
        </p:nvSpPr>
        <p:spPr>
          <a:xfrm>
            <a:off x="1003200" y="617375"/>
            <a:ext cx="7137600" cy="548700"/>
          </a:xfrm>
          <a:prstGeom prst="rect">
            <a:avLst/>
          </a:prstGeom>
        </p:spPr>
        <p:txBody>
          <a:bodyPr anchorCtr="0" anchor="b" bIns="0" lIns="0" spcFirstLastPara="1" rIns="0"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62" name="Google Shape;162;p21"/>
          <p:cNvSpPr txBox="1"/>
          <p:nvPr>
            <p:ph idx="1" type="body"/>
          </p:nvPr>
        </p:nvSpPr>
        <p:spPr>
          <a:xfrm>
            <a:off x="1003200" y="1563725"/>
            <a:ext cx="2233800" cy="27477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63" name="Google Shape;163;p21"/>
          <p:cNvSpPr txBox="1"/>
          <p:nvPr>
            <p:ph idx="2" type="body"/>
          </p:nvPr>
        </p:nvSpPr>
        <p:spPr>
          <a:xfrm>
            <a:off x="3455100" y="1563725"/>
            <a:ext cx="2233800" cy="27477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64" name="Google Shape;164;p21"/>
          <p:cNvSpPr txBox="1"/>
          <p:nvPr>
            <p:ph idx="3" type="body"/>
          </p:nvPr>
        </p:nvSpPr>
        <p:spPr>
          <a:xfrm>
            <a:off x="5907003" y="1563725"/>
            <a:ext cx="2233800" cy="27477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65" name="Google Shape;165;p21"/>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166" name="Shape 166"/>
        <p:cNvGrpSpPr/>
        <p:nvPr/>
      </p:nvGrpSpPr>
      <p:grpSpPr>
        <a:xfrm>
          <a:off x="0" y="0"/>
          <a:ext cx="0" cy="0"/>
          <a:chOff x="0" y="0"/>
          <a:chExt cx="0" cy="0"/>
        </a:xfrm>
      </p:grpSpPr>
      <p:sp>
        <p:nvSpPr>
          <p:cNvPr id="167" name="Google Shape;167;p22"/>
          <p:cNvSpPr/>
          <p:nvPr/>
        </p:nvSpPr>
        <p:spPr>
          <a:xfrm>
            <a:off x="25" y="-7525"/>
            <a:ext cx="9144000" cy="5151000"/>
          </a:xfrm>
          <a:prstGeom prst="rect">
            <a:avLst/>
          </a:prstGeom>
          <a:solidFill>
            <a:srgbClr val="040E11">
              <a:alpha val="2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22"/>
          <p:cNvGrpSpPr/>
          <p:nvPr/>
        </p:nvGrpSpPr>
        <p:grpSpPr>
          <a:xfrm>
            <a:off x="312475" y="304925"/>
            <a:ext cx="8519109" cy="4526109"/>
            <a:chOff x="312475" y="304925"/>
            <a:chExt cx="8519109" cy="4526109"/>
          </a:xfrm>
        </p:grpSpPr>
        <p:sp>
          <p:nvSpPr>
            <p:cNvPr id="169" name="Google Shape;169;p22"/>
            <p:cNvSpPr/>
            <p:nvPr/>
          </p:nvSpPr>
          <p:spPr>
            <a:xfrm>
              <a:off x="548725" y="541175"/>
              <a:ext cx="8046600" cy="4053600"/>
            </a:xfrm>
            <a:prstGeom prst="snip2DiagRect">
              <a:avLst>
                <a:gd fmla="val 0" name="adj1"/>
                <a:gd fmla="val 8729" name="adj2"/>
              </a:avLst>
            </a:prstGeom>
            <a:solidFill>
              <a:srgbClr val="FFFFFF"/>
            </a:solidFill>
            <a:ln>
              <a:noFill/>
            </a:ln>
            <a:effectLst>
              <a:outerShdw blurRad="42863" rotWithShape="0" algn="bl" dist="9525">
                <a:srgbClr val="000000">
                  <a:alpha val="6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a:off x="624925" y="6173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sp>
          <p:nvSpPr>
            <p:cNvPr id="171" name="Google Shape;171;p22"/>
            <p:cNvSpPr/>
            <p:nvPr/>
          </p:nvSpPr>
          <p:spPr>
            <a:xfrm rot="10800000">
              <a:off x="799550" y="8119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pic>
          <p:nvPicPr>
            <p:cNvPr id="172" name="Google Shape;172;p22"/>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173" name="Google Shape;173;p22"/>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grpSp>
        <p:nvGrpSpPr>
          <p:cNvPr id="174" name="Google Shape;174;p22"/>
          <p:cNvGrpSpPr/>
          <p:nvPr/>
        </p:nvGrpSpPr>
        <p:grpSpPr>
          <a:xfrm>
            <a:off x="4433231" y="1195444"/>
            <a:ext cx="277537" cy="277654"/>
            <a:chOff x="1191725" y="238125"/>
            <a:chExt cx="5236550" cy="5238750"/>
          </a:xfrm>
        </p:grpSpPr>
        <p:sp>
          <p:nvSpPr>
            <p:cNvPr id="175" name="Google Shape;175;p22"/>
            <p:cNvSpPr/>
            <p:nvPr/>
          </p:nvSpPr>
          <p:spPr>
            <a:xfrm>
              <a:off x="2218800" y="1278375"/>
              <a:ext cx="1018300" cy="1002925"/>
            </a:xfrm>
            <a:custGeom>
              <a:rect b="b" l="l" r="r" t="t"/>
              <a:pathLst>
                <a:path extrusionOk="0" h="40117" w="40732">
                  <a:moveTo>
                    <a:pt x="0" y="1"/>
                  </a:moveTo>
                  <a:lnTo>
                    <a:pt x="23225" y="40116"/>
                  </a:lnTo>
                  <a:lnTo>
                    <a:pt x="37212" y="36158"/>
                  </a:lnTo>
                  <a:lnTo>
                    <a:pt x="40731" y="22962"/>
                  </a:lnTo>
                  <a:lnTo>
                    <a:pt x="0"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76" name="Google Shape;176;p22"/>
            <p:cNvSpPr/>
            <p:nvPr/>
          </p:nvSpPr>
          <p:spPr>
            <a:xfrm>
              <a:off x="2227575" y="3429300"/>
              <a:ext cx="1002925" cy="1018300"/>
            </a:xfrm>
            <a:custGeom>
              <a:rect b="b" l="l" r="r" t="t"/>
              <a:pathLst>
                <a:path extrusionOk="0" h="40732" w="40117">
                  <a:moveTo>
                    <a:pt x="22962" y="1"/>
                  </a:moveTo>
                  <a:lnTo>
                    <a:pt x="1" y="40732"/>
                  </a:lnTo>
                  <a:lnTo>
                    <a:pt x="40116" y="17595"/>
                  </a:lnTo>
                  <a:lnTo>
                    <a:pt x="36158" y="3608"/>
                  </a:lnTo>
                  <a:lnTo>
                    <a:pt x="22962"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77" name="Google Shape;177;p22"/>
            <p:cNvSpPr/>
            <p:nvPr/>
          </p:nvSpPr>
          <p:spPr>
            <a:xfrm>
              <a:off x="4385100" y="1267400"/>
              <a:ext cx="1005125" cy="1020500"/>
            </a:xfrm>
            <a:custGeom>
              <a:rect b="b" l="l" r="r" t="t"/>
              <a:pathLst>
                <a:path extrusionOk="0" h="40820" w="40205">
                  <a:moveTo>
                    <a:pt x="40204" y="0"/>
                  </a:moveTo>
                  <a:lnTo>
                    <a:pt x="1" y="23313"/>
                  </a:lnTo>
                  <a:lnTo>
                    <a:pt x="3872" y="37300"/>
                  </a:lnTo>
                  <a:lnTo>
                    <a:pt x="17155" y="40819"/>
                  </a:lnTo>
                  <a:lnTo>
                    <a:pt x="40204"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78" name="Google Shape;178;p22"/>
            <p:cNvSpPr/>
            <p:nvPr/>
          </p:nvSpPr>
          <p:spPr>
            <a:xfrm>
              <a:off x="4380700" y="3435900"/>
              <a:ext cx="1018300" cy="1002925"/>
            </a:xfrm>
            <a:custGeom>
              <a:rect b="b" l="l" r="r" t="t"/>
              <a:pathLst>
                <a:path extrusionOk="0" h="40117" w="40732">
                  <a:moveTo>
                    <a:pt x="17507" y="1"/>
                  </a:moveTo>
                  <a:lnTo>
                    <a:pt x="3520" y="3872"/>
                  </a:lnTo>
                  <a:lnTo>
                    <a:pt x="1" y="17155"/>
                  </a:lnTo>
                  <a:lnTo>
                    <a:pt x="40732" y="40116"/>
                  </a:lnTo>
                  <a:lnTo>
                    <a:pt x="17507"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79" name="Google Shape;179;p22"/>
            <p:cNvSpPr/>
            <p:nvPr/>
          </p:nvSpPr>
          <p:spPr>
            <a:xfrm>
              <a:off x="1191725" y="238125"/>
              <a:ext cx="5236550" cy="5238750"/>
            </a:xfrm>
            <a:custGeom>
              <a:rect b="b" l="l" r="r" t="t"/>
              <a:pathLst>
                <a:path extrusionOk="0" h="209550" w="209462">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grpSp>
      <p:sp>
        <p:nvSpPr>
          <p:cNvPr id="180" name="Google Shape;180;p22"/>
          <p:cNvSpPr txBox="1"/>
          <p:nvPr>
            <p:ph type="title"/>
          </p:nvPr>
        </p:nvSpPr>
        <p:spPr>
          <a:xfrm>
            <a:off x="1003200" y="617375"/>
            <a:ext cx="7137600" cy="548700"/>
          </a:xfrm>
          <a:prstGeom prst="rect">
            <a:avLst/>
          </a:prstGeom>
        </p:spPr>
        <p:txBody>
          <a:bodyPr anchorCtr="0" anchor="b" bIns="0" lIns="0" spcFirstLastPara="1" rIns="0"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81" name="Google Shape;181;p22"/>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182" name="Shape 182"/>
        <p:cNvGrpSpPr/>
        <p:nvPr/>
      </p:nvGrpSpPr>
      <p:grpSpPr>
        <a:xfrm>
          <a:off x="0" y="0"/>
          <a:ext cx="0" cy="0"/>
          <a:chOff x="0" y="0"/>
          <a:chExt cx="0" cy="0"/>
        </a:xfrm>
      </p:grpSpPr>
      <p:sp>
        <p:nvSpPr>
          <p:cNvPr id="183" name="Google Shape;183;p23"/>
          <p:cNvSpPr/>
          <p:nvPr/>
        </p:nvSpPr>
        <p:spPr>
          <a:xfrm>
            <a:off x="25" y="-7525"/>
            <a:ext cx="9144000" cy="5151000"/>
          </a:xfrm>
          <a:prstGeom prst="rect">
            <a:avLst/>
          </a:prstGeom>
          <a:solidFill>
            <a:srgbClr val="040E11">
              <a:alpha val="2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23"/>
          <p:cNvGrpSpPr/>
          <p:nvPr/>
        </p:nvGrpSpPr>
        <p:grpSpPr>
          <a:xfrm>
            <a:off x="312475" y="304925"/>
            <a:ext cx="8519109" cy="4526109"/>
            <a:chOff x="312475" y="304925"/>
            <a:chExt cx="8519109" cy="4526109"/>
          </a:xfrm>
        </p:grpSpPr>
        <p:sp>
          <p:nvSpPr>
            <p:cNvPr id="185" name="Google Shape;185;p23"/>
            <p:cNvSpPr/>
            <p:nvPr/>
          </p:nvSpPr>
          <p:spPr>
            <a:xfrm>
              <a:off x="548725" y="541175"/>
              <a:ext cx="8046600" cy="4053600"/>
            </a:xfrm>
            <a:prstGeom prst="snip2DiagRect">
              <a:avLst>
                <a:gd fmla="val 0" name="adj1"/>
                <a:gd fmla="val 8729" name="adj2"/>
              </a:avLst>
            </a:prstGeom>
            <a:solidFill>
              <a:srgbClr val="FFFFFF"/>
            </a:solidFill>
            <a:ln>
              <a:noFill/>
            </a:ln>
            <a:effectLst>
              <a:outerShdw blurRad="42863" rotWithShape="0" algn="bl" dist="9525">
                <a:srgbClr val="000000">
                  <a:alpha val="6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a:off x="624925" y="6173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sp>
          <p:nvSpPr>
            <p:cNvPr id="187" name="Google Shape;187;p23"/>
            <p:cNvSpPr/>
            <p:nvPr/>
          </p:nvSpPr>
          <p:spPr>
            <a:xfrm rot="10800000">
              <a:off x="799550" y="8119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pic>
          <p:nvPicPr>
            <p:cNvPr id="188" name="Google Shape;188;p23"/>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189" name="Google Shape;189;p23"/>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grpSp>
        <p:nvGrpSpPr>
          <p:cNvPr id="190" name="Google Shape;190;p23"/>
          <p:cNvGrpSpPr/>
          <p:nvPr/>
        </p:nvGrpSpPr>
        <p:grpSpPr>
          <a:xfrm>
            <a:off x="4433231" y="3823844"/>
            <a:ext cx="277537" cy="277654"/>
            <a:chOff x="1191725" y="238125"/>
            <a:chExt cx="5236550" cy="5238750"/>
          </a:xfrm>
        </p:grpSpPr>
        <p:sp>
          <p:nvSpPr>
            <p:cNvPr id="191" name="Google Shape;191;p23"/>
            <p:cNvSpPr/>
            <p:nvPr/>
          </p:nvSpPr>
          <p:spPr>
            <a:xfrm>
              <a:off x="2218800" y="1278375"/>
              <a:ext cx="1018300" cy="1002925"/>
            </a:xfrm>
            <a:custGeom>
              <a:rect b="b" l="l" r="r" t="t"/>
              <a:pathLst>
                <a:path extrusionOk="0" h="40117" w="40732">
                  <a:moveTo>
                    <a:pt x="0" y="1"/>
                  </a:moveTo>
                  <a:lnTo>
                    <a:pt x="23225" y="40116"/>
                  </a:lnTo>
                  <a:lnTo>
                    <a:pt x="37212" y="36158"/>
                  </a:lnTo>
                  <a:lnTo>
                    <a:pt x="40731" y="22962"/>
                  </a:lnTo>
                  <a:lnTo>
                    <a:pt x="0"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92" name="Google Shape;192;p23"/>
            <p:cNvSpPr/>
            <p:nvPr/>
          </p:nvSpPr>
          <p:spPr>
            <a:xfrm>
              <a:off x="2227575" y="3429300"/>
              <a:ext cx="1002925" cy="1018300"/>
            </a:xfrm>
            <a:custGeom>
              <a:rect b="b" l="l" r="r" t="t"/>
              <a:pathLst>
                <a:path extrusionOk="0" h="40732" w="40117">
                  <a:moveTo>
                    <a:pt x="22962" y="1"/>
                  </a:moveTo>
                  <a:lnTo>
                    <a:pt x="1" y="40732"/>
                  </a:lnTo>
                  <a:lnTo>
                    <a:pt x="40116" y="17595"/>
                  </a:lnTo>
                  <a:lnTo>
                    <a:pt x="36158" y="3608"/>
                  </a:lnTo>
                  <a:lnTo>
                    <a:pt x="22962"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93" name="Google Shape;193;p23"/>
            <p:cNvSpPr/>
            <p:nvPr/>
          </p:nvSpPr>
          <p:spPr>
            <a:xfrm>
              <a:off x="4385100" y="1267400"/>
              <a:ext cx="1005125" cy="1020500"/>
            </a:xfrm>
            <a:custGeom>
              <a:rect b="b" l="l" r="r" t="t"/>
              <a:pathLst>
                <a:path extrusionOk="0" h="40820" w="40205">
                  <a:moveTo>
                    <a:pt x="40204" y="0"/>
                  </a:moveTo>
                  <a:lnTo>
                    <a:pt x="1" y="23313"/>
                  </a:lnTo>
                  <a:lnTo>
                    <a:pt x="3872" y="37300"/>
                  </a:lnTo>
                  <a:lnTo>
                    <a:pt x="17155" y="40819"/>
                  </a:lnTo>
                  <a:lnTo>
                    <a:pt x="40204"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94" name="Google Shape;194;p23"/>
            <p:cNvSpPr/>
            <p:nvPr/>
          </p:nvSpPr>
          <p:spPr>
            <a:xfrm>
              <a:off x="4380700" y="3435900"/>
              <a:ext cx="1018300" cy="1002925"/>
            </a:xfrm>
            <a:custGeom>
              <a:rect b="b" l="l" r="r" t="t"/>
              <a:pathLst>
                <a:path extrusionOk="0" h="40117" w="40732">
                  <a:moveTo>
                    <a:pt x="17507" y="1"/>
                  </a:moveTo>
                  <a:lnTo>
                    <a:pt x="3520" y="3872"/>
                  </a:lnTo>
                  <a:lnTo>
                    <a:pt x="1" y="17155"/>
                  </a:lnTo>
                  <a:lnTo>
                    <a:pt x="40732" y="40116"/>
                  </a:lnTo>
                  <a:lnTo>
                    <a:pt x="17507" y="1"/>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sp>
          <p:nvSpPr>
            <p:cNvPr id="195" name="Google Shape;195;p23"/>
            <p:cNvSpPr/>
            <p:nvPr/>
          </p:nvSpPr>
          <p:spPr>
            <a:xfrm>
              <a:off x="1191725" y="238125"/>
              <a:ext cx="5236550" cy="5238750"/>
            </a:xfrm>
            <a:custGeom>
              <a:rect b="b" l="l" r="r" t="t"/>
              <a:pathLst>
                <a:path extrusionOk="0" h="209550" w="209462">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0C6D3"/>
                </a:solidFill>
              </a:endParaRPr>
            </a:p>
          </p:txBody>
        </p:sp>
      </p:grpSp>
      <p:sp>
        <p:nvSpPr>
          <p:cNvPr id="196" name="Google Shape;196;p23"/>
          <p:cNvSpPr txBox="1"/>
          <p:nvPr>
            <p:ph idx="1" type="body"/>
          </p:nvPr>
        </p:nvSpPr>
        <p:spPr>
          <a:xfrm>
            <a:off x="735200" y="4101500"/>
            <a:ext cx="7673700" cy="277500"/>
          </a:xfrm>
          <a:prstGeom prst="rect">
            <a:avLst/>
          </a:prstGeom>
        </p:spPr>
        <p:txBody>
          <a:bodyPr anchorCtr="0" anchor="t" bIns="0" lIns="0" spcFirstLastPara="1" rIns="0" wrap="square" tIns="0">
            <a:noAutofit/>
          </a:bodyPr>
          <a:lstStyle>
            <a:lvl1pPr indent="-228600" lvl="0" marL="457200" rtl="0" algn="ctr">
              <a:spcBef>
                <a:spcPts val="360"/>
              </a:spcBef>
              <a:spcAft>
                <a:spcPts val="0"/>
              </a:spcAft>
              <a:buClr>
                <a:srgbClr val="8A9BA6"/>
              </a:buClr>
              <a:buSzPts val="1400"/>
              <a:buNone/>
              <a:defRPr i="1" sz="1400">
                <a:solidFill>
                  <a:srgbClr val="8A9BA6"/>
                </a:solidFill>
              </a:defRPr>
            </a:lvl1pPr>
          </a:lstStyle>
          <a:p/>
        </p:txBody>
      </p:sp>
      <p:sp>
        <p:nvSpPr>
          <p:cNvPr id="197" name="Google Shape;197;p23"/>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blipFill>
          <a:blip r:embed="rId2">
            <a:alphaModFix/>
          </a:blip>
          <a:stretch>
            <a:fillRect/>
          </a:stretch>
        </a:blipFill>
      </p:bgPr>
    </p:bg>
    <p:spTree>
      <p:nvGrpSpPr>
        <p:cNvPr id="198" name="Shape 198"/>
        <p:cNvGrpSpPr/>
        <p:nvPr/>
      </p:nvGrpSpPr>
      <p:grpSpPr>
        <a:xfrm>
          <a:off x="0" y="0"/>
          <a:ext cx="0" cy="0"/>
          <a:chOff x="0" y="0"/>
          <a:chExt cx="0" cy="0"/>
        </a:xfrm>
      </p:grpSpPr>
      <p:sp>
        <p:nvSpPr>
          <p:cNvPr id="199" name="Google Shape;199;p24"/>
          <p:cNvSpPr/>
          <p:nvPr/>
        </p:nvSpPr>
        <p:spPr>
          <a:xfrm>
            <a:off x="25" y="-7525"/>
            <a:ext cx="9144000" cy="5151000"/>
          </a:xfrm>
          <a:prstGeom prst="rect">
            <a:avLst/>
          </a:prstGeom>
          <a:solidFill>
            <a:srgbClr val="040E11">
              <a:alpha val="2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 name="Google Shape;200;p24"/>
          <p:cNvGrpSpPr/>
          <p:nvPr/>
        </p:nvGrpSpPr>
        <p:grpSpPr>
          <a:xfrm>
            <a:off x="312475" y="304925"/>
            <a:ext cx="8519109" cy="4526109"/>
            <a:chOff x="312475" y="304925"/>
            <a:chExt cx="8519109" cy="4526109"/>
          </a:xfrm>
        </p:grpSpPr>
        <p:sp>
          <p:nvSpPr>
            <p:cNvPr id="201" name="Google Shape;201;p24"/>
            <p:cNvSpPr/>
            <p:nvPr/>
          </p:nvSpPr>
          <p:spPr>
            <a:xfrm>
              <a:off x="548725" y="541175"/>
              <a:ext cx="8046600" cy="4053600"/>
            </a:xfrm>
            <a:prstGeom prst="snip2DiagRect">
              <a:avLst>
                <a:gd fmla="val 0" name="adj1"/>
                <a:gd fmla="val 8729" name="adj2"/>
              </a:avLst>
            </a:prstGeom>
            <a:solidFill>
              <a:srgbClr val="FFFFFF"/>
            </a:solidFill>
            <a:ln>
              <a:noFill/>
            </a:ln>
            <a:effectLst>
              <a:outerShdw blurRad="42863" rotWithShape="0" algn="bl" dist="9525">
                <a:srgbClr val="000000">
                  <a:alpha val="6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4"/>
            <p:cNvSpPr/>
            <p:nvPr/>
          </p:nvSpPr>
          <p:spPr>
            <a:xfrm>
              <a:off x="624925" y="6173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sp>
          <p:nvSpPr>
            <p:cNvPr id="203" name="Google Shape;203;p24"/>
            <p:cNvSpPr/>
            <p:nvPr/>
          </p:nvSpPr>
          <p:spPr>
            <a:xfrm rot="10800000">
              <a:off x="799550" y="811975"/>
              <a:ext cx="7719575" cy="3706600"/>
            </a:xfrm>
            <a:custGeom>
              <a:rect b="b" l="l" r="r" t="t"/>
              <a:pathLst>
                <a:path extrusionOk="0" h="148264" w="308783">
                  <a:moveTo>
                    <a:pt x="0" y="148264"/>
                  </a:moveTo>
                  <a:lnTo>
                    <a:pt x="0" y="0"/>
                  </a:lnTo>
                  <a:lnTo>
                    <a:pt x="308783" y="0"/>
                  </a:lnTo>
                </a:path>
              </a:pathLst>
            </a:custGeom>
            <a:noFill/>
            <a:ln cap="flat" cmpd="dbl" w="28575">
              <a:solidFill>
                <a:srgbClr val="B0C6D3"/>
              </a:solidFill>
              <a:prstDash val="solid"/>
              <a:round/>
              <a:headEnd len="med" w="med" type="none"/>
              <a:tailEnd len="med" w="med" type="none"/>
            </a:ln>
          </p:spPr>
        </p:sp>
        <p:pic>
          <p:nvPicPr>
            <p:cNvPr id="204" name="Google Shape;204;p24"/>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205" name="Google Shape;205;p24"/>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sp>
        <p:nvSpPr>
          <p:cNvPr id="206" name="Google Shape;206;p24"/>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p:cSld name="BLANK_2">
    <p:bg>
      <p:bgPr>
        <a:solidFill>
          <a:srgbClr val="B0C6D3"/>
        </a:solidFill>
      </p:bgPr>
    </p:bg>
    <p:spTree>
      <p:nvGrpSpPr>
        <p:cNvPr id="207" name="Shape 207"/>
        <p:cNvGrpSpPr/>
        <p:nvPr/>
      </p:nvGrpSpPr>
      <p:grpSpPr>
        <a:xfrm>
          <a:off x="0" y="0"/>
          <a:ext cx="0" cy="0"/>
          <a:chOff x="0" y="0"/>
          <a:chExt cx="0" cy="0"/>
        </a:xfrm>
      </p:grpSpPr>
      <p:sp>
        <p:nvSpPr>
          <p:cNvPr id="208" name="Google Shape;208;p25"/>
          <p:cNvSpPr/>
          <p:nvPr/>
        </p:nvSpPr>
        <p:spPr>
          <a:xfrm>
            <a:off x="-7650" y="-7650"/>
            <a:ext cx="9151500" cy="5151300"/>
          </a:xfrm>
          <a:prstGeom prst="frame">
            <a:avLst>
              <a:gd fmla="val 4756" name="adj1"/>
            </a:avLst>
          </a:prstGeom>
          <a:solidFill>
            <a:srgbClr val="F2ED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l"/>
              <a:t> </a:t>
            </a:r>
            <a:endParaRPr/>
          </a:p>
        </p:txBody>
      </p:sp>
      <p:grpSp>
        <p:nvGrpSpPr>
          <p:cNvPr id="209" name="Google Shape;209;p25"/>
          <p:cNvGrpSpPr/>
          <p:nvPr/>
        </p:nvGrpSpPr>
        <p:grpSpPr>
          <a:xfrm>
            <a:off x="114491" y="106842"/>
            <a:ext cx="1127645" cy="1153976"/>
            <a:chOff x="152400" y="152400"/>
            <a:chExt cx="1127645" cy="1153976"/>
          </a:xfrm>
        </p:grpSpPr>
        <p:sp>
          <p:nvSpPr>
            <p:cNvPr id="210" name="Google Shape;210;p25"/>
            <p:cNvSpPr/>
            <p:nvPr/>
          </p:nvSpPr>
          <p:spPr>
            <a:xfrm>
              <a:off x="152400" y="152400"/>
              <a:ext cx="921300" cy="921300"/>
            </a:xfrm>
            <a:prstGeom prst="diagStripe">
              <a:avLst>
                <a:gd fmla="val 50000" name="adj"/>
              </a:avLst>
            </a:prstGeom>
            <a:solidFill>
              <a:srgbClr val="FFFFFF"/>
            </a:solidFill>
            <a:ln>
              <a:noFill/>
            </a:ln>
            <a:effectLst>
              <a:outerShdw blurRad="28575" rotWithShape="0" algn="bl" dir="2700000" dist="952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1" name="Google Shape;211;p25"/>
            <p:cNvPicPr preferRelativeResize="0"/>
            <p:nvPr/>
          </p:nvPicPr>
          <p:blipFill>
            <a:blip r:embed="rId2">
              <a:alphaModFix amt="70000"/>
            </a:blip>
            <a:stretch>
              <a:fillRect/>
            </a:stretch>
          </p:blipFill>
          <p:spPr>
            <a:xfrm rot="5400000">
              <a:off x="745611" y="-256999"/>
              <a:ext cx="125035" cy="943833"/>
            </a:xfrm>
            <a:prstGeom prst="rect">
              <a:avLst/>
            </a:prstGeom>
            <a:noFill/>
            <a:ln>
              <a:noFill/>
            </a:ln>
          </p:spPr>
        </p:pic>
        <p:pic>
          <p:nvPicPr>
            <p:cNvPr id="212" name="Google Shape;212;p25"/>
            <p:cNvPicPr preferRelativeResize="0"/>
            <p:nvPr/>
          </p:nvPicPr>
          <p:blipFill>
            <a:blip r:embed="rId2">
              <a:alphaModFix amt="70000"/>
            </a:blip>
            <a:stretch>
              <a:fillRect/>
            </a:stretch>
          </p:blipFill>
          <p:spPr>
            <a:xfrm>
              <a:off x="152411" y="362543"/>
              <a:ext cx="125035" cy="943833"/>
            </a:xfrm>
            <a:prstGeom prst="rect">
              <a:avLst/>
            </a:prstGeom>
            <a:noFill/>
            <a:ln>
              <a:noFill/>
            </a:ln>
          </p:spPr>
        </p:pic>
      </p:grpSp>
      <p:grpSp>
        <p:nvGrpSpPr>
          <p:cNvPr id="213" name="Google Shape;213;p25"/>
          <p:cNvGrpSpPr/>
          <p:nvPr/>
        </p:nvGrpSpPr>
        <p:grpSpPr>
          <a:xfrm rot="10800000">
            <a:off x="7901725" y="3874892"/>
            <a:ext cx="1127645" cy="1154423"/>
            <a:chOff x="152400" y="151952"/>
            <a:chExt cx="1127645" cy="1154423"/>
          </a:xfrm>
        </p:grpSpPr>
        <p:sp>
          <p:nvSpPr>
            <p:cNvPr id="214" name="Google Shape;214;p25"/>
            <p:cNvSpPr/>
            <p:nvPr/>
          </p:nvSpPr>
          <p:spPr>
            <a:xfrm>
              <a:off x="152400" y="152400"/>
              <a:ext cx="921300" cy="921300"/>
            </a:xfrm>
            <a:prstGeom prst="diagStripe">
              <a:avLst>
                <a:gd fmla="val 50000" name="adj"/>
              </a:avLst>
            </a:prstGeom>
            <a:solidFill>
              <a:srgbClr val="FFFFFF"/>
            </a:solidFill>
            <a:ln>
              <a:noFill/>
            </a:ln>
            <a:effectLst>
              <a:outerShdw blurRad="28575" rotWithShape="0" algn="bl" dir="13500000" dist="952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5" name="Google Shape;215;p25"/>
            <p:cNvPicPr preferRelativeResize="0"/>
            <p:nvPr/>
          </p:nvPicPr>
          <p:blipFill>
            <a:blip r:embed="rId2">
              <a:alphaModFix amt="70000"/>
            </a:blip>
            <a:stretch>
              <a:fillRect/>
            </a:stretch>
          </p:blipFill>
          <p:spPr>
            <a:xfrm rot="5400000">
              <a:off x="745611" y="-257447"/>
              <a:ext cx="125035" cy="943833"/>
            </a:xfrm>
            <a:prstGeom prst="rect">
              <a:avLst/>
            </a:prstGeom>
            <a:noFill/>
            <a:ln>
              <a:noFill/>
            </a:ln>
          </p:spPr>
        </p:pic>
        <p:pic>
          <p:nvPicPr>
            <p:cNvPr id="216" name="Google Shape;216;p25"/>
            <p:cNvPicPr preferRelativeResize="0"/>
            <p:nvPr/>
          </p:nvPicPr>
          <p:blipFill>
            <a:blip r:embed="rId2">
              <a:alphaModFix amt="70000"/>
            </a:blip>
            <a:stretch>
              <a:fillRect/>
            </a:stretch>
          </p:blipFill>
          <p:spPr>
            <a:xfrm>
              <a:off x="152411" y="362543"/>
              <a:ext cx="125035" cy="943833"/>
            </a:xfrm>
            <a:prstGeom prst="rect">
              <a:avLst/>
            </a:prstGeom>
            <a:noFill/>
            <a:ln>
              <a:noFill/>
            </a:ln>
          </p:spPr>
        </p:pic>
      </p:grpSp>
      <p:sp>
        <p:nvSpPr>
          <p:cNvPr id="217" name="Google Shape;217;p25"/>
          <p:cNvSpPr txBox="1"/>
          <p:nvPr>
            <p:ph idx="12" type="sldNum"/>
          </p:nvPr>
        </p:nvSpPr>
        <p:spPr>
          <a:xfrm>
            <a:off x="4297650" y="4594775"/>
            <a:ext cx="548700" cy="306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tally blank">
  <p:cSld name="BLANK_1">
    <p:bg>
      <p:bgPr>
        <a:blipFill>
          <a:blip r:embed="rId2">
            <a:alphaModFix/>
          </a:blip>
          <a:stretch>
            <a:fillRect/>
          </a:stretch>
        </a:blipFill>
      </p:bgPr>
    </p:bg>
    <p:spTree>
      <p:nvGrpSpPr>
        <p:cNvPr id="218" name="Shape 218"/>
        <p:cNvGrpSpPr/>
        <p:nvPr/>
      </p:nvGrpSpPr>
      <p:grpSpPr>
        <a:xfrm>
          <a:off x="0" y="0"/>
          <a:ext cx="0" cy="0"/>
          <a:chOff x="0" y="0"/>
          <a:chExt cx="0" cy="0"/>
        </a:xfrm>
      </p:grpSpPr>
      <p:sp>
        <p:nvSpPr>
          <p:cNvPr id="219" name="Google Shape;219;p26"/>
          <p:cNvSpPr/>
          <p:nvPr/>
        </p:nvSpPr>
        <p:spPr>
          <a:xfrm>
            <a:off x="25" y="-7525"/>
            <a:ext cx="9144000" cy="5151000"/>
          </a:xfrm>
          <a:prstGeom prst="rect">
            <a:avLst/>
          </a:prstGeom>
          <a:solidFill>
            <a:srgbClr val="040E11">
              <a:alpha val="2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6"/>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image" Target="../media/image5.jpg"/><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1.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l"/>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52" name="Shape 52"/>
        <p:cNvGrpSpPr/>
        <p:nvPr/>
      </p:nvGrpSpPr>
      <p:grpSpPr>
        <a:xfrm>
          <a:off x="0" y="0"/>
          <a:ext cx="0" cy="0"/>
          <a:chOff x="0" y="0"/>
          <a:chExt cx="0" cy="0"/>
        </a:xfrm>
      </p:grpSpPr>
      <p:sp>
        <p:nvSpPr>
          <p:cNvPr id="53" name="Google Shape;53;p14"/>
          <p:cNvSpPr txBox="1"/>
          <p:nvPr>
            <p:ph type="title"/>
          </p:nvPr>
        </p:nvSpPr>
        <p:spPr>
          <a:xfrm>
            <a:off x="1003200" y="617375"/>
            <a:ext cx="7137600" cy="548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1pPr>
            <a:lvl2pPr lvl="1" rtl="0"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2pPr>
            <a:lvl3pPr lvl="2" rtl="0"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3pPr>
            <a:lvl4pPr lvl="3" rtl="0"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4pPr>
            <a:lvl5pPr lvl="4" rtl="0"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5pPr>
            <a:lvl6pPr lvl="5" rtl="0"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6pPr>
            <a:lvl7pPr lvl="6" rtl="0"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7pPr>
            <a:lvl8pPr lvl="7" rtl="0"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8pPr>
            <a:lvl9pPr lvl="8" rtl="0"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9pPr>
          </a:lstStyle>
          <a:p/>
        </p:txBody>
      </p:sp>
      <p:sp>
        <p:nvSpPr>
          <p:cNvPr id="54" name="Google Shape;54;p14"/>
          <p:cNvSpPr txBox="1"/>
          <p:nvPr>
            <p:ph idx="1" type="body"/>
          </p:nvPr>
        </p:nvSpPr>
        <p:spPr>
          <a:xfrm>
            <a:off x="1003200" y="1563725"/>
            <a:ext cx="7137600" cy="2760300"/>
          </a:xfrm>
          <a:prstGeom prst="rect">
            <a:avLst/>
          </a:prstGeom>
          <a:noFill/>
          <a:ln>
            <a:noFill/>
          </a:ln>
        </p:spPr>
        <p:txBody>
          <a:bodyPr anchorCtr="0" anchor="t" bIns="0" lIns="0" spcFirstLastPara="1" rIns="0" wrap="square" tIns="0">
            <a:noAutofit/>
          </a:bodyPr>
          <a:lstStyle>
            <a:lvl1pPr indent="-381000" lvl="0" marL="457200" rtl="0">
              <a:spcBef>
                <a:spcPts val="60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1pPr>
            <a:lvl2pPr indent="-381000" lvl="1" marL="914400" rtl="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2pPr>
            <a:lvl3pPr indent="-381000" lvl="2" marL="1371600" rtl="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3pPr>
            <a:lvl4pPr indent="-381000" lvl="3" marL="1828800" rtl="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4pPr>
            <a:lvl5pPr indent="-381000" lvl="4" marL="2286000" rtl="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5pPr>
            <a:lvl6pPr indent="-381000" lvl="5" marL="2743200" rtl="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6pPr>
            <a:lvl7pPr indent="-381000" lvl="6" marL="3200400" rtl="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7pPr>
            <a:lvl8pPr indent="-381000" lvl="7" marL="3657600" rtl="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8pPr>
            <a:lvl9pPr indent="-381000" lvl="8" marL="4114800" rtl="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9pPr>
          </a:lstStyle>
          <a:p/>
        </p:txBody>
      </p:sp>
      <p:sp>
        <p:nvSpPr>
          <p:cNvPr id="55" name="Google Shape;55;p14"/>
          <p:cNvSpPr txBox="1"/>
          <p:nvPr>
            <p:ph idx="12" type="sldNum"/>
          </p:nvPr>
        </p:nvSpPr>
        <p:spPr>
          <a:xfrm>
            <a:off x="4297650" y="4594775"/>
            <a:ext cx="548700" cy="548700"/>
          </a:xfrm>
          <a:prstGeom prst="rect">
            <a:avLst/>
          </a:prstGeom>
          <a:noFill/>
          <a:ln>
            <a:noFill/>
          </a:ln>
          <a:effectLst>
            <a:outerShdw blurRad="42863" rotWithShape="0" algn="bl" dir="5400000" dist="9525">
              <a:srgbClr val="000000">
                <a:alpha val="40000"/>
              </a:srgbClr>
            </a:outerShdw>
          </a:effectLst>
        </p:spPr>
        <p:txBody>
          <a:bodyPr anchorCtr="0" anchor="ctr" bIns="0" lIns="0" spcFirstLastPara="1" rIns="0" wrap="square" tIns="0">
            <a:noAutofit/>
          </a:bodyPr>
          <a:lstStyle>
            <a:lvl1pPr lvl="0" rtl="0" algn="ctr">
              <a:buNone/>
              <a:defRPr sz="1200">
                <a:solidFill>
                  <a:srgbClr val="FFFFFF"/>
                </a:solidFill>
                <a:latin typeface="Frank Ruhl Libre Medium"/>
                <a:ea typeface="Frank Ruhl Libre Medium"/>
                <a:cs typeface="Frank Ruhl Libre Medium"/>
                <a:sym typeface="Frank Ruhl Libre Medium"/>
              </a:defRPr>
            </a:lvl1pPr>
            <a:lvl2pPr lvl="1" rtl="0" algn="ctr">
              <a:buNone/>
              <a:defRPr sz="1200">
                <a:solidFill>
                  <a:srgbClr val="FFFFFF"/>
                </a:solidFill>
                <a:latin typeface="Frank Ruhl Libre Medium"/>
                <a:ea typeface="Frank Ruhl Libre Medium"/>
                <a:cs typeface="Frank Ruhl Libre Medium"/>
                <a:sym typeface="Frank Ruhl Libre Medium"/>
              </a:defRPr>
            </a:lvl2pPr>
            <a:lvl3pPr lvl="2" rtl="0" algn="ctr">
              <a:buNone/>
              <a:defRPr sz="1200">
                <a:solidFill>
                  <a:srgbClr val="FFFFFF"/>
                </a:solidFill>
                <a:latin typeface="Frank Ruhl Libre Medium"/>
                <a:ea typeface="Frank Ruhl Libre Medium"/>
                <a:cs typeface="Frank Ruhl Libre Medium"/>
                <a:sym typeface="Frank Ruhl Libre Medium"/>
              </a:defRPr>
            </a:lvl3pPr>
            <a:lvl4pPr lvl="3" rtl="0" algn="ctr">
              <a:buNone/>
              <a:defRPr sz="1200">
                <a:solidFill>
                  <a:srgbClr val="FFFFFF"/>
                </a:solidFill>
                <a:latin typeface="Frank Ruhl Libre Medium"/>
                <a:ea typeface="Frank Ruhl Libre Medium"/>
                <a:cs typeface="Frank Ruhl Libre Medium"/>
                <a:sym typeface="Frank Ruhl Libre Medium"/>
              </a:defRPr>
            </a:lvl4pPr>
            <a:lvl5pPr lvl="4" rtl="0" algn="ctr">
              <a:buNone/>
              <a:defRPr sz="1200">
                <a:solidFill>
                  <a:srgbClr val="FFFFFF"/>
                </a:solidFill>
                <a:latin typeface="Frank Ruhl Libre Medium"/>
                <a:ea typeface="Frank Ruhl Libre Medium"/>
                <a:cs typeface="Frank Ruhl Libre Medium"/>
                <a:sym typeface="Frank Ruhl Libre Medium"/>
              </a:defRPr>
            </a:lvl5pPr>
            <a:lvl6pPr lvl="5" rtl="0" algn="ctr">
              <a:buNone/>
              <a:defRPr sz="1200">
                <a:solidFill>
                  <a:srgbClr val="FFFFFF"/>
                </a:solidFill>
                <a:latin typeface="Frank Ruhl Libre Medium"/>
                <a:ea typeface="Frank Ruhl Libre Medium"/>
                <a:cs typeface="Frank Ruhl Libre Medium"/>
                <a:sym typeface="Frank Ruhl Libre Medium"/>
              </a:defRPr>
            </a:lvl6pPr>
            <a:lvl7pPr lvl="6" rtl="0" algn="ctr">
              <a:buNone/>
              <a:defRPr sz="1200">
                <a:solidFill>
                  <a:srgbClr val="FFFFFF"/>
                </a:solidFill>
                <a:latin typeface="Frank Ruhl Libre Medium"/>
                <a:ea typeface="Frank Ruhl Libre Medium"/>
                <a:cs typeface="Frank Ruhl Libre Medium"/>
                <a:sym typeface="Frank Ruhl Libre Medium"/>
              </a:defRPr>
            </a:lvl7pPr>
            <a:lvl8pPr lvl="7" rtl="0" algn="ctr">
              <a:buNone/>
              <a:defRPr sz="1200">
                <a:solidFill>
                  <a:srgbClr val="FFFFFF"/>
                </a:solidFill>
                <a:latin typeface="Frank Ruhl Libre Medium"/>
                <a:ea typeface="Frank Ruhl Libre Medium"/>
                <a:cs typeface="Frank Ruhl Libre Medium"/>
                <a:sym typeface="Frank Ruhl Libre Medium"/>
              </a:defRPr>
            </a:lvl8pPr>
            <a:lvl9pPr lvl="8" rtl="0" algn="ctr">
              <a:buNone/>
              <a:defRPr sz="1200">
                <a:solidFill>
                  <a:srgbClr val="FFFFFF"/>
                </a:solidFill>
                <a:latin typeface="Frank Ruhl Libre Medium"/>
                <a:ea typeface="Frank Ruhl Libre Medium"/>
                <a:cs typeface="Frank Ruhl Libre Medium"/>
                <a:sym typeface="Frank Ruhl Libre Medium"/>
              </a:defRPr>
            </a:lvl9pPr>
          </a:lstStyle>
          <a:p>
            <a:pPr indent="0" lvl="0" marL="0" rtl="0" algn="ctr">
              <a:spcBef>
                <a:spcPts val="0"/>
              </a:spcBef>
              <a:spcAft>
                <a:spcPts val="0"/>
              </a:spcAft>
              <a:buNone/>
            </a:pPr>
            <a:fld id="{00000000-1234-1234-1234-123412341234}" type="slidenum">
              <a:rPr lang="el"/>
              <a:t>‹#›</a:t>
            </a:fld>
            <a:endParaRPr/>
          </a:p>
        </p:txBody>
      </p:sp>
    </p:spTree>
  </p:cSld>
  <p:clrMap accent1="accent1" accent2="accent2" accent3="accent3" accent4="accent4" accent5="accent5" accent6="accent6" bg1="lt1" bg2="dk2" tx1="dk1" tx2="lt2" folHlink="folHlink" hlink="hlink"/>
  <p:sldLayoutIdLst>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11.jp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11.jpg"/><Relationship Id="rId4" Type="http://schemas.openxmlformats.org/officeDocument/2006/relationships/image" Target="../media/image2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11.jpg"/><Relationship Id="rId4" Type="http://schemas.openxmlformats.org/officeDocument/2006/relationships/image" Target="../media/image26.png"/><Relationship Id="rId5" Type="http://schemas.openxmlformats.org/officeDocument/2006/relationships/image" Target="../media/image29.png"/><Relationship Id="rId6"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11.jpg"/><Relationship Id="rId4" Type="http://schemas.openxmlformats.org/officeDocument/2006/relationships/image" Target="../media/image15.png"/><Relationship Id="rId9" Type="http://schemas.openxmlformats.org/officeDocument/2006/relationships/image" Target="../media/image33.png"/><Relationship Id="rId5" Type="http://schemas.openxmlformats.org/officeDocument/2006/relationships/hyperlink" Target="https://www.dh-jac.net/db/nishikie/results.php?f83=%E3%80%8C%E6%9D%B1%E6%B5%B7%E9%81%93%E3%80%80%E4%BA%AC%E9%83%BD%E4%B9%8B%E5%86%85%E3%80%8D&amp;f9=*&amp;f11=1&amp;-max=50&amp;enter=2021d7&amp;lang=ja" TargetMode="External"/><Relationship Id="rId6" Type="http://schemas.openxmlformats.org/officeDocument/2006/relationships/hyperlink" Target="https://www.dh-jac.net/db/nishikie/results.php?f83=%E3%80%8C%E5%A4%A7%E5%86%85%E8%83%BD%E4%B8%8A%E8%A6%A7%E5%9B%B3%E3%80%8D&amp;f9=*&amp;f11=1&amp;-max=50&amp;enter=2021d7&amp;lang=ja" TargetMode="External"/><Relationship Id="rId7" Type="http://schemas.openxmlformats.org/officeDocument/2006/relationships/image" Target="../media/image29.png"/><Relationship Id="rId8"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3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3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3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1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1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comments" Target="../comments/comment1.xml"/><Relationship Id="rId4"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 Id="rId3" Type="http://schemas.openxmlformats.org/officeDocument/2006/relationships/image" Target="../media/image11.jpg"/><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image" Target="../media/image11.jpg"/><Relationship Id="rId4" Type="http://schemas.openxmlformats.org/officeDocument/2006/relationships/image" Target="../media/image8.png"/><Relationship Id="rId5"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11.jpg"/><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11.jpg"/><Relationship Id="rId4" Type="http://schemas.openxmlformats.org/officeDocument/2006/relationships/image" Target="../media/image24.png"/><Relationship Id="rId5" Type="http://schemas.openxmlformats.org/officeDocument/2006/relationships/image" Target="../media/image2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11.jp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11.jpg"/><Relationship Id="rId4" Type="http://schemas.openxmlformats.org/officeDocument/2006/relationships/hyperlink" Target="http://www.lrec-conf.org/proceedings/lrec2022/pdf/2022.lrec-1.632.pdf" TargetMode="External"/><Relationship Id="rId5" Type="http://schemas.openxmlformats.org/officeDocument/2006/relationships/hyperlink" Target="http://www.lrec-conf.org/proceedings/lrec2022/pdf/2022.lrec-1.632.pdf" TargetMode="External"/><Relationship Id="rId6" Type="http://schemas.openxmlformats.org/officeDocument/2006/relationships/hyperlink" Target="http://www.lrec-conf.org/proceedings/lrec2022/pdf/2022.lrec-1.632.pdf" TargetMode="External"/><Relationship Id="rId7" Type="http://schemas.openxmlformats.org/officeDocument/2006/relationships/hyperlink" Target="http://www.lrec-conf.org/proceedings/lrec2022/pdf/2022.lrec-1.632.pdf" TargetMode="External"/><Relationship Id="rId8" Type="http://schemas.openxmlformats.org/officeDocument/2006/relationships/hyperlink" Target="http://www.lrec-conf.org/proceedings/lrec2022/pdf/2022.lrec-1.632.pdf"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 Id="rId3" Type="http://schemas.openxmlformats.org/officeDocument/2006/relationships/image" Target="../media/image11.jp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4" name="Shape 224"/>
        <p:cNvGrpSpPr/>
        <p:nvPr/>
      </p:nvGrpSpPr>
      <p:grpSpPr>
        <a:xfrm>
          <a:off x="0" y="0"/>
          <a:ext cx="0" cy="0"/>
          <a:chOff x="0" y="0"/>
          <a:chExt cx="0" cy="0"/>
        </a:xfrm>
      </p:grpSpPr>
      <p:sp>
        <p:nvSpPr>
          <p:cNvPr id="225" name="Google Shape;225;p27"/>
          <p:cNvSpPr txBox="1"/>
          <p:nvPr>
            <p:ph type="ctrTitle"/>
          </p:nvPr>
        </p:nvSpPr>
        <p:spPr>
          <a:xfrm>
            <a:off x="2666850" y="807750"/>
            <a:ext cx="3810300" cy="115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b="1" lang="el" sz="2000">
                <a:solidFill>
                  <a:schemeClr val="dk1"/>
                </a:solidFill>
                <a:latin typeface="EB Garamond"/>
                <a:ea typeface="EB Garamond"/>
                <a:cs typeface="EB Garamond"/>
                <a:sym typeface="EB Garamond"/>
              </a:rPr>
              <a:t>Mapping </a:t>
            </a:r>
            <a:r>
              <a:rPr b="1" i="1" lang="el" sz="2000">
                <a:solidFill>
                  <a:schemeClr val="dk1"/>
                </a:solidFill>
                <a:latin typeface="EB Garamond"/>
                <a:ea typeface="EB Garamond"/>
                <a:cs typeface="EB Garamond"/>
                <a:sym typeface="EB Garamond"/>
              </a:rPr>
              <a:t>meisho</a:t>
            </a:r>
            <a:r>
              <a:rPr b="1" lang="el" sz="2000">
                <a:solidFill>
                  <a:schemeClr val="dk1"/>
                </a:solidFill>
                <a:latin typeface="EB Garamond"/>
                <a:ea typeface="EB Garamond"/>
                <a:cs typeface="EB Garamond"/>
                <a:sym typeface="EB Garamond"/>
              </a:rPr>
              <a:t>: </a:t>
            </a:r>
            <a:endParaRPr b="1" sz="2000">
              <a:solidFill>
                <a:schemeClr val="dk1"/>
              </a:solidFill>
              <a:latin typeface="EB Garamond"/>
              <a:ea typeface="EB Garamond"/>
              <a:cs typeface="EB Garamond"/>
              <a:sym typeface="EB Garamond"/>
            </a:endParaRPr>
          </a:p>
          <a:p>
            <a:pPr indent="0" lvl="0" marL="0" rtl="0" algn="ctr">
              <a:spcBef>
                <a:spcPts val="0"/>
              </a:spcBef>
              <a:spcAft>
                <a:spcPts val="0"/>
              </a:spcAft>
              <a:buNone/>
            </a:pPr>
            <a:r>
              <a:rPr b="1" lang="el" sz="2000">
                <a:solidFill>
                  <a:schemeClr val="dk1"/>
                </a:solidFill>
                <a:latin typeface="EB Garamond"/>
                <a:ea typeface="EB Garamond"/>
                <a:cs typeface="EB Garamond"/>
                <a:sym typeface="EB Garamond"/>
              </a:rPr>
              <a:t>NLP for Japanese Art History</a:t>
            </a:r>
            <a:endParaRPr b="1" sz="4600">
              <a:solidFill>
                <a:schemeClr val="dk1"/>
              </a:solidFill>
              <a:latin typeface="Frank Ruhl Libre"/>
              <a:ea typeface="Frank Ruhl Libre"/>
              <a:cs typeface="Frank Ruhl Libre"/>
              <a:sym typeface="Frank Ruhl Libre"/>
            </a:endParaRPr>
          </a:p>
        </p:txBody>
      </p:sp>
      <p:sp>
        <p:nvSpPr>
          <p:cNvPr id="226" name="Google Shape;226;p27"/>
          <p:cNvSpPr txBox="1"/>
          <p:nvPr/>
        </p:nvSpPr>
        <p:spPr>
          <a:xfrm>
            <a:off x="3113400" y="1851225"/>
            <a:ext cx="2917200" cy="18672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800"/>
              </a:spcBef>
              <a:spcAft>
                <a:spcPts val="0"/>
              </a:spcAft>
              <a:buClr>
                <a:srgbClr val="000000"/>
              </a:buClr>
              <a:buSzPts val="1100"/>
              <a:buFont typeface="Arial"/>
              <a:buNone/>
            </a:pPr>
            <a:r>
              <a:rPr b="0" i="0" lang="el" sz="1100" u="none" cap="none" strike="noStrike">
                <a:solidFill>
                  <a:srgbClr val="783F04"/>
                </a:solidFill>
                <a:latin typeface="EB Garamond"/>
                <a:ea typeface="EB Garamond"/>
                <a:cs typeface="EB Garamond"/>
                <a:sym typeface="EB Garamond"/>
              </a:rPr>
              <a:t>EWA MACHOTKA, </a:t>
            </a:r>
            <a:endParaRPr b="0" i="0" sz="1100" u="none" cap="none" strike="noStrike">
              <a:solidFill>
                <a:srgbClr val="783F04"/>
              </a:solidFill>
              <a:latin typeface="EB Garamond"/>
              <a:ea typeface="EB Garamond"/>
              <a:cs typeface="EB Garamond"/>
              <a:sym typeface="EB Garamond"/>
            </a:endParaRPr>
          </a:p>
          <a:p>
            <a:pPr indent="0" lvl="0" marL="0" marR="0" rtl="0" algn="ctr">
              <a:lnSpc>
                <a:spcPct val="90000"/>
              </a:lnSpc>
              <a:spcBef>
                <a:spcPts val="800"/>
              </a:spcBef>
              <a:spcAft>
                <a:spcPts val="0"/>
              </a:spcAft>
              <a:buClr>
                <a:srgbClr val="000000"/>
              </a:buClr>
              <a:buSzPts val="1100"/>
              <a:buFont typeface="Arial"/>
              <a:buNone/>
            </a:pPr>
            <a:r>
              <a:rPr b="0" i="0" lang="el" sz="1100" u="none" cap="none" strike="noStrike">
                <a:solidFill>
                  <a:srgbClr val="783F04"/>
                </a:solidFill>
                <a:latin typeface="EB Garamond"/>
                <a:ea typeface="EB Garamond"/>
                <a:cs typeface="EB Garamond"/>
                <a:sym typeface="EB Garamond"/>
              </a:rPr>
              <a:t>Stockholm University </a:t>
            </a:r>
            <a:endParaRPr sz="1100">
              <a:solidFill>
                <a:srgbClr val="783F04"/>
              </a:solidFill>
              <a:latin typeface="EB Garamond"/>
              <a:ea typeface="EB Garamond"/>
              <a:cs typeface="EB Garamond"/>
              <a:sym typeface="EB Garamond"/>
            </a:endParaRPr>
          </a:p>
          <a:p>
            <a:pPr indent="0" lvl="0" marL="0" marR="0" rtl="0" algn="ctr">
              <a:lnSpc>
                <a:spcPct val="90000"/>
              </a:lnSpc>
              <a:spcBef>
                <a:spcPts val="800"/>
              </a:spcBef>
              <a:spcAft>
                <a:spcPts val="0"/>
              </a:spcAft>
              <a:buClr>
                <a:srgbClr val="000000"/>
              </a:buClr>
              <a:buSzPts val="1100"/>
              <a:buFont typeface="Arial"/>
              <a:buNone/>
            </a:pPr>
            <a:r>
              <a:rPr b="0" i="0" lang="el" sz="1100" u="none" cap="none" strike="noStrike">
                <a:solidFill>
                  <a:srgbClr val="783F04"/>
                </a:solidFill>
                <a:latin typeface="EB Garamond"/>
                <a:ea typeface="EB Garamond"/>
                <a:cs typeface="EB Garamond"/>
                <a:sym typeface="EB Garamond"/>
              </a:rPr>
              <a:t>KONSTANTINA LIAGKOU, </a:t>
            </a:r>
            <a:endParaRPr b="0" i="0" sz="1100" u="none" cap="none" strike="noStrike">
              <a:solidFill>
                <a:srgbClr val="783F04"/>
              </a:solidFill>
              <a:latin typeface="EB Garamond"/>
              <a:ea typeface="EB Garamond"/>
              <a:cs typeface="EB Garamond"/>
              <a:sym typeface="EB Garamond"/>
            </a:endParaRPr>
          </a:p>
          <a:p>
            <a:pPr indent="0" lvl="0" marL="0" marR="0" rtl="0" algn="ctr">
              <a:lnSpc>
                <a:spcPct val="90000"/>
              </a:lnSpc>
              <a:spcBef>
                <a:spcPts val="800"/>
              </a:spcBef>
              <a:spcAft>
                <a:spcPts val="0"/>
              </a:spcAft>
              <a:buClr>
                <a:srgbClr val="000000"/>
              </a:buClr>
              <a:buSzPts val="1100"/>
              <a:buFont typeface="Arial"/>
              <a:buNone/>
            </a:pPr>
            <a:r>
              <a:rPr lang="el" sz="1100">
                <a:solidFill>
                  <a:srgbClr val="783F04"/>
                </a:solidFill>
                <a:latin typeface="EB Garamond"/>
                <a:ea typeface="EB Garamond"/>
                <a:cs typeface="EB Garamond"/>
                <a:sym typeface="EB Garamond"/>
              </a:rPr>
              <a:t>Athens Technology Center</a:t>
            </a:r>
            <a:endParaRPr sz="1100">
              <a:solidFill>
                <a:srgbClr val="783F04"/>
              </a:solidFill>
              <a:latin typeface="EB Garamond"/>
              <a:ea typeface="EB Garamond"/>
              <a:cs typeface="EB Garamond"/>
              <a:sym typeface="EB Garamond"/>
            </a:endParaRPr>
          </a:p>
          <a:p>
            <a:pPr indent="0" lvl="0" marL="0" marR="0" rtl="0" algn="ctr">
              <a:lnSpc>
                <a:spcPct val="90000"/>
              </a:lnSpc>
              <a:spcBef>
                <a:spcPts val="800"/>
              </a:spcBef>
              <a:spcAft>
                <a:spcPts val="0"/>
              </a:spcAft>
              <a:buClr>
                <a:srgbClr val="000000"/>
              </a:buClr>
              <a:buSzPts val="1100"/>
              <a:buFont typeface="Arial"/>
              <a:buNone/>
            </a:pPr>
            <a:r>
              <a:rPr b="0" i="0" lang="el" sz="1100" u="none" cap="none" strike="noStrike">
                <a:solidFill>
                  <a:srgbClr val="783F04"/>
                </a:solidFill>
                <a:latin typeface="EB Garamond"/>
                <a:ea typeface="EB Garamond"/>
                <a:cs typeface="EB Garamond"/>
                <a:sym typeface="EB Garamond"/>
              </a:rPr>
              <a:t>JOHN PAVLOPOULOS, </a:t>
            </a:r>
            <a:endParaRPr b="0" i="0" sz="1100" u="none" cap="none" strike="noStrike">
              <a:solidFill>
                <a:srgbClr val="783F04"/>
              </a:solidFill>
              <a:latin typeface="EB Garamond"/>
              <a:ea typeface="EB Garamond"/>
              <a:cs typeface="EB Garamond"/>
              <a:sym typeface="EB Garamond"/>
            </a:endParaRPr>
          </a:p>
          <a:p>
            <a:pPr indent="0" lvl="0" marL="0" marR="0" rtl="0" algn="ctr">
              <a:lnSpc>
                <a:spcPct val="90000"/>
              </a:lnSpc>
              <a:spcBef>
                <a:spcPts val="800"/>
              </a:spcBef>
              <a:spcAft>
                <a:spcPts val="0"/>
              </a:spcAft>
              <a:buClr>
                <a:srgbClr val="000000"/>
              </a:buClr>
              <a:buSzPts val="1100"/>
              <a:buFont typeface="Arial"/>
              <a:buNone/>
            </a:pPr>
            <a:r>
              <a:rPr b="0" i="0" lang="el" sz="1100" u="none" cap="none" strike="noStrike">
                <a:solidFill>
                  <a:srgbClr val="783F04"/>
                </a:solidFill>
                <a:latin typeface="EB Garamond"/>
                <a:ea typeface="EB Garamond"/>
                <a:cs typeface="EB Garamond"/>
                <a:sym typeface="EB Garamond"/>
              </a:rPr>
              <a:t>Athens University of Economics and Business</a:t>
            </a:r>
            <a:endParaRPr b="0" i="0" sz="1100" u="none" cap="none" strike="noStrike">
              <a:solidFill>
                <a:srgbClr val="783F04"/>
              </a:solidFill>
              <a:latin typeface="EB Garamond"/>
              <a:ea typeface="EB Garamond"/>
              <a:cs typeface="EB Garamond"/>
              <a:sym typeface="EB Garamond"/>
            </a:endParaRPr>
          </a:p>
          <a:p>
            <a:pPr indent="0" lvl="0" marL="0" marR="0" rtl="0" algn="r">
              <a:lnSpc>
                <a:spcPct val="90000"/>
              </a:lnSpc>
              <a:spcBef>
                <a:spcPts val="800"/>
              </a:spcBef>
              <a:spcAft>
                <a:spcPts val="0"/>
              </a:spcAft>
              <a:buClr>
                <a:srgbClr val="000000"/>
              </a:buClr>
              <a:buSzPts val="1800"/>
              <a:buFont typeface="Arial"/>
              <a:buNone/>
            </a:pPr>
            <a:r>
              <a:t/>
            </a:r>
            <a:endParaRPr b="0" i="0" sz="1100" u="none" cap="none" strike="noStrike">
              <a:solidFill>
                <a:srgbClr val="783F04"/>
              </a:solidFill>
              <a:latin typeface="Frank Ruhl Libre Light"/>
              <a:ea typeface="Frank Ruhl Libre Light"/>
              <a:cs typeface="Frank Ruhl Libre Light"/>
              <a:sym typeface="Frank Ruhl Libre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8" name="Shape 338"/>
        <p:cNvGrpSpPr/>
        <p:nvPr/>
      </p:nvGrpSpPr>
      <p:grpSpPr>
        <a:xfrm>
          <a:off x="0" y="0"/>
          <a:ext cx="0" cy="0"/>
          <a:chOff x="0" y="0"/>
          <a:chExt cx="0" cy="0"/>
        </a:xfrm>
      </p:grpSpPr>
      <p:sp>
        <p:nvSpPr>
          <p:cNvPr id="339" name="Google Shape;339;p36"/>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Limitations</a:t>
            </a:r>
            <a:endParaRPr b="1" sz="2000">
              <a:solidFill>
                <a:srgbClr val="FFFFFF"/>
              </a:solidFill>
              <a:latin typeface="EB Garamond"/>
              <a:ea typeface="EB Garamond"/>
              <a:cs typeface="EB Garamond"/>
              <a:sym typeface="EB Garamond"/>
            </a:endParaRPr>
          </a:p>
        </p:txBody>
      </p:sp>
      <p:grpSp>
        <p:nvGrpSpPr>
          <p:cNvPr id="340" name="Google Shape;340;p36"/>
          <p:cNvGrpSpPr/>
          <p:nvPr/>
        </p:nvGrpSpPr>
        <p:grpSpPr>
          <a:xfrm>
            <a:off x="857353" y="914054"/>
            <a:ext cx="345668" cy="3315382"/>
            <a:chOff x="695325" y="1484783"/>
            <a:chExt cx="502571" cy="4824479"/>
          </a:xfrm>
        </p:grpSpPr>
        <p:sp>
          <p:nvSpPr>
            <p:cNvPr id="341" name="Google Shape;341;p36"/>
            <p:cNvSpPr/>
            <p:nvPr/>
          </p:nvSpPr>
          <p:spPr>
            <a:xfrm rot="5400000">
              <a:off x="395159" y="1784949"/>
              <a:ext cx="1102903" cy="502571"/>
            </a:xfrm>
            <a:custGeom>
              <a:rect b="b" l="l" r="r" t="t"/>
              <a:pathLst>
                <a:path extrusionOk="0" h="502571" w="1102903">
                  <a:moveTo>
                    <a:pt x="0" y="500190"/>
                  </a:moveTo>
                  <a:lnTo>
                    <a:pt x="1102903" y="0"/>
                  </a:lnTo>
                  <a:lnTo>
                    <a:pt x="729047" y="502571"/>
                  </a:lnTo>
                  <a:lnTo>
                    <a:pt x="0" y="500190"/>
                  </a:lnTo>
                  <a:close/>
                </a:path>
              </a:pathLst>
            </a:cu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Montserrat"/>
                <a:ea typeface="Montserrat"/>
                <a:cs typeface="Montserrat"/>
                <a:sym typeface="Montserrat"/>
              </a:endParaRPr>
            </a:p>
          </p:txBody>
        </p:sp>
        <p:cxnSp>
          <p:nvCxnSpPr>
            <p:cNvPr id="342" name="Google Shape;342;p36"/>
            <p:cNvCxnSpPr/>
            <p:nvPr/>
          </p:nvCxnSpPr>
          <p:spPr>
            <a:xfrm>
              <a:off x="1190309" y="2578162"/>
              <a:ext cx="0" cy="3731100"/>
            </a:xfrm>
            <a:prstGeom prst="straightConnector1">
              <a:avLst/>
            </a:prstGeom>
            <a:noFill/>
            <a:ln cap="flat" cmpd="sng" w="9525">
              <a:solidFill>
                <a:srgbClr val="3F3F3F"/>
              </a:solidFill>
              <a:prstDash val="solid"/>
              <a:miter lim="800000"/>
              <a:headEnd len="sm" w="sm" type="none"/>
              <a:tailEnd len="sm" w="sm" type="none"/>
            </a:ln>
          </p:spPr>
        </p:cxnSp>
      </p:grpSp>
      <p:grpSp>
        <p:nvGrpSpPr>
          <p:cNvPr id="343" name="Google Shape;343;p36"/>
          <p:cNvGrpSpPr/>
          <p:nvPr/>
        </p:nvGrpSpPr>
        <p:grpSpPr>
          <a:xfrm>
            <a:off x="857353" y="914053"/>
            <a:ext cx="3714533" cy="500763"/>
            <a:chOff x="695325" y="1484784"/>
            <a:chExt cx="5400600" cy="728700"/>
          </a:xfrm>
        </p:grpSpPr>
        <p:sp>
          <p:nvSpPr>
            <p:cNvPr id="344" name="Google Shape;344;p36"/>
            <p:cNvSpPr/>
            <p:nvPr/>
          </p:nvSpPr>
          <p:spPr>
            <a:xfrm>
              <a:off x="695325" y="1484784"/>
              <a:ext cx="5400600" cy="728700"/>
            </a:xfrm>
            <a:prstGeom prst="homePlate">
              <a:avLst>
                <a:gd fmla="val 50000" name="adj"/>
              </a:avLst>
            </a:prstGeom>
            <a:solidFill>
              <a:srgbClr val="7F7F7F"/>
            </a:solidFill>
            <a:ln>
              <a:noFill/>
            </a:ln>
          </p:spPr>
          <p:txBody>
            <a:bodyPr anchorCtr="0" anchor="ctr" bIns="60925" lIns="121875" spcFirstLastPara="1" rIns="121875" wrap="square" tIns="60925">
              <a:noAutofit/>
            </a:bodyPr>
            <a:lstStyle/>
            <a:p>
              <a:pPr indent="0" lvl="0" marL="0" marR="0" rtl="0" algn="ctr">
                <a:spcBef>
                  <a:spcPts val="0"/>
                </a:spcBef>
                <a:spcAft>
                  <a:spcPts val="0"/>
                </a:spcAft>
                <a:buNone/>
              </a:pPr>
              <a:r>
                <a:t/>
              </a:r>
              <a:endParaRPr sz="1800">
                <a:solidFill>
                  <a:srgbClr val="FFFFFF"/>
                </a:solidFill>
                <a:latin typeface="Montserrat"/>
                <a:ea typeface="Montserrat"/>
                <a:cs typeface="Montserrat"/>
                <a:sym typeface="Montserrat"/>
              </a:endParaRPr>
            </a:p>
          </p:txBody>
        </p:sp>
        <p:sp>
          <p:nvSpPr>
            <p:cNvPr id="345" name="Google Shape;345;p36"/>
            <p:cNvSpPr txBox="1"/>
            <p:nvPr/>
          </p:nvSpPr>
          <p:spPr>
            <a:xfrm>
              <a:off x="1190706" y="1556757"/>
              <a:ext cx="4352100" cy="582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l" sz="2000">
                  <a:solidFill>
                    <a:schemeClr val="lt1"/>
                  </a:solidFill>
                  <a:latin typeface="Calibri"/>
                  <a:ea typeface="Calibri"/>
                  <a:cs typeface="Calibri"/>
                  <a:sym typeface="Calibri"/>
                </a:rPr>
                <a:t>Faulty results:</a:t>
              </a:r>
              <a:endParaRPr sz="3200">
                <a:solidFill>
                  <a:schemeClr val="lt1"/>
                </a:solidFill>
                <a:latin typeface="Montserrat"/>
                <a:ea typeface="Montserrat"/>
                <a:cs typeface="Montserrat"/>
                <a:sym typeface="Montserrat"/>
              </a:endParaRPr>
            </a:p>
          </p:txBody>
        </p:sp>
      </p:grpSp>
      <p:cxnSp>
        <p:nvCxnSpPr>
          <p:cNvPr id="346" name="Google Shape;346;p36"/>
          <p:cNvCxnSpPr/>
          <p:nvPr/>
        </p:nvCxnSpPr>
        <p:spPr>
          <a:xfrm>
            <a:off x="1202994" y="4229303"/>
            <a:ext cx="3369000" cy="0"/>
          </a:xfrm>
          <a:prstGeom prst="straightConnector1">
            <a:avLst/>
          </a:prstGeom>
          <a:noFill/>
          <a:ln cap="flat" cmpd="sng" w="9525">
            <a:solidFill>
              <a:srgbClr val="3F3F3F"/>
            </a:solidFill>
            <a:prstDash val="solid"/>
            <a:miter lim="800000"/>
            <a:headEnd len="sm" w="sm" type="none"/>
            <a:tailEnd len="sm" w="sm" type="none"/>
          </a:ln>
        </p:spPr>
      </p:cxnSp>
      <p:grpSp>
        <p:nvGrpSpPr>
          <p:cNvPr id="347" name="Google Shape;347;p36"/>
          <p:cNvGrpSpPr/>
          <p:nvPr/>
        </p:nvGrpSpPr>
        <p:grpSpPr>
          <a:xfrm>
            <a:off x="1531516" y="1903832"/>
            <a:ext cx="232752" cy="246361"/>
            <a:chOff x="2071540" y="3138835"/>
            <a:chExt cx="338400" cy="358500"/>
          </a:xfrm>
        </p:grpSpPr>
        <p:sp>
          <p:nvSpPr>
            <p:cNvPr id="348" name="Google Shape;348;p36"/>
            <p:cNvSpPr/>
            <p:nvPr/>
          </p:nvSpPr>
          <p:spPr>
            <a:xfrm>
              <a:off x="2071540" y="3142952"/>
              <a:ext cx="338400" cy="338400"/>
            </a:xfrm>
            <a:prstGeom prst="ellipse">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Montserrat"/>
                <a:ea typeface="Montserrat"/>
                <a:cs typeface="Montserrat"/>
                <a:sym typeface="Montserrat"/>
              </a:endParaRPr>
            </a:p>
          </p:txBody>
        </p:sp>
        <p:sp>
          <p:nvSpPr>
            <p:cNvPr id="349" name="Google Shape;349;p36"/>
            <p:cNvSpPr txBox="1"/>
            <p:nvPr/>
          </p:nvSpPr>
          <p:spPr>
            <a:xfrm>
              <a:off x="2111290" y="3138835"/>
              <a:ext cx="274800" cy="3585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lang="el" sz="1600">
                  <a:solidFill>
                    <a:srgbClr val="FFFFFF"/>
                  </a:solidFill>
                  <a:latin typeface="Montserrat"/>
                  <a:ea typeface="Montserrat"/>
                  <a:cs typeface="Montserrat"/>
                  <a:sym typeface="Montserrat"/>
                </a:rPr>
                <a:t>1</a:t>
              </a:r>
              <a:endParaRPr sz="1300">
                <a:solidFill>
                  <a:srgbClr val="FFFFFF"/>
                </a:solidFill>
                <a:latin typeface="Montserrat"/>
                <a:ea typeface="Montserrat"/>
                <a:cs typeface="Montserrat"/>
                <a:sym typeface="Montserrat"/>
              </a:endParaRPr>
            </a:p>
          </p:txBody>
        </p:sp>
      </p:grpSp>
      <p:grpSp>
        <p:nvGrpSpPr>
          <p:cNvPr id="350" name="Google Shape;350;p36"/>
          <p:cNvGrpSpPr/>
          <p:nvPr/>
        </p:nvGrpSpPr>
        <p:grpSpPr>
          <a:xfrm>
            <a:off x="1531516" y="2446945"/>
            <a:ext cx="232752" cy="246361"/>
            <a:chOff x="2071540" y="3138835"/>
            <a:chExt cx="338400" cy="358500"/>
          </a:xfrm>
        </p:grpSpPr>
        <p:sp>
          <p:nvSpPr>
            <p:cNvPr id="351" name="Google Shape;351;p36"/>
            <p:cNvSpPr/>
            <p:nvPr/>
          </p:nvSpPr>
          <p:spPr>
            <a:xfrm>
              <a:off x="2071540" y="3142952"/>
              <a:ext cx="338400" cy="338400"/>
            </a:xfrm>
            <a:prstGeom prst="ellipse">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Montserrat"/>
                <a:ea typeface="Montserrat"/>
                <a:cs typeface="Montserrat"/>
                <a:sym typeface="Montserrat"/>
              </a:endParaRPr>
            </a:p>
          </p:txBody>
        </p:sp>
        <p:sp>
          <p:nvSpPr>
            <p:cNvPr id="352" name="Google Shape;352;p36"/>
            <p:cNvSpPr txBox="1"/>
            <p:nvPr/>
          </p:nvSpPr>
          <p:spPr>
            <a:xfrm>
              <a:off x="2111290" y="3138835"/>
              <a:ext cx="274800" cy="3585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lang="el" sz="1600">
                  <a:solidFill>
                    <a:srgbClr val="FFFFFF"/>
                  </a:solidFill>
                  <a:latin typeface="Montserrat"/>
                  <a:ea typeface="Montserrat"/>
                  <a:cs typeface="Montserrat"/>
                  <a:sym typeface="Montserrat"/>
                </a:rPr>
                <a:t>2</a:t>
              </a:r>
              <a:endParaRPr sz="1600">
                <a:solidFill>
                  <a:srgbClr val="FFFFFF"/>
                </a:solidFill>
                <a:latin typeface="Montserrat"/>
                <a:ea typeface="Montserrat"/>
                <a:cs typeface="Montserrat"/>
                <a:sym typeface="Montserrat"/>
              </a:endParaRPr>
            </a:p>
          </p:txBody>
        </p:sp>
      </p:grpSp>
      <p:grpSp>
        <p:nvGrpSpPr>
          <p:cNvPr id="353" name="Google Shape;353;p36"/>
          <p:cNvGrpSpPr/>
          <p:nvPr/>
        </p:nvGrpSpPr>
        <p:grpSpPr>
          <a:xfrm>
            <a:off x="1531516" y="2990057"/>
            <a:ext cx="232752" cy="246361"/>
            <a:chOff x="2071540" y="3138835"/>
            <a:chExt cx="338400" cy="358500"/>
          </a:xfrm>
        </p:grpSpPr>
        <p:sp>
          <p:nvSpPr>
            <p:cNvPr id="354" name="Google Shape;354;p36"/>
            <p:cNvSpPr/>
            <p:nvPr/>
          </p:nvSpPr>
          <p:spPr>
            <a:xfrm>
              <a:off x="2071540" y="3142952"/>
              <a:ext cx="338400" cy="338400"/>
            </a:xfrm>
            <a:prstGeom prst="ellipse">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Montserrat"/>
                <a:ea typeface="Montserrat"/>
                <a:cs typeface="Montserrat"/>
                <a:sym typeface="Montserrat"/>
              </a:endParaRPr>
            </a:p>
          </p:txBody>
        </p:sp>
        <p:sp>
          <p:nvSpPr>
            <p:cNvPr id="355" name="Google Shape;355;p36"/>
            <p:cNvSpPr txBox="1"/>
            <p:nvPr/>
          </p:nvSpPr>
          <p:spPr>
            <a:xfrm>
              <a:off x="2111290" y="3138835"/>
              <a:ext cx="274800" cy="3585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lang="el" sz="1600">
                  <a:solidFill>
                    <a:srgbClr val="FFFFFF"/>
                  </a:solidFill>
                  <a:latin typeface="Montserrat"/>
                  <a:ea typeface="Montserrat"/>
                  <a:cs typeface="Montserrat"/>
                  <a:sym typeface="Montserrat"/>
                </a:rPr>
                <a:t>3</a:t>
              </a:r>
              <a:endParaRPr sz="1600">
                <a:solidFill>
                  <a:srgbClr val="FFFFFF"/>
                </a:solidFill>
                <a:latin typeface="Montserrat"/>
                <a:ea typeface="Montserrat"/>
                <a:cs typeface="Montserrat"/>
                <a:sym typeface="Montserrat"/>
              </a:endParaRPr>
            </a:p>
          </p:txBody>
        </p:sp>
      </p:grpSp>
      <p:grpSp>
        <p:nvGrpSpPr>
          <p:cNvPr id="356" name="Google Shape;356;p36"/>
          <p:cNvGrpSpPr/>
          <p:nvPr/>
        </p:nvGrpSpPr>
        <p:grpSpPr>
          <a:xfrm>
            <a:off x="1531516" y="3533171"/>
            <a:ext cx="232752" cy="246361"/>
            <a:chOff x="2071540" y="3138835"/>
            <a:chExt cx="338400" cy="358500"/>
          </a:xfrm>
        </p:grpSpPr>
        <p:sp>
          <p:nvSpPr>
            <p:cNvPr id="357" name="Google Shape;357;p36"/>
            <p:cNvSpPr/>
            <p:nvPr/>
          </p:nvSpPr>
          <p:spPr>
            <a:xfrm>
              <a:off x="2071540" y="3142952"/>
              <a:ext cx="338400" cy="338400"/>
            </a:xfrm>
            <a:prstGeom prst="ellipse">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Montserrat"/>
                <a:ea typeface="Montserrat"/>
                <a:cs typeface="Montserrat"/>
                <a:sym typeface="Montserrat"/>
              </a:endParaRPr>
            </a:p>
          </p:txBody>
        </p:sp>
        <p:sp>
          <p:nvSpPr>
            <p:cNvPr id="358" name="Google Shape;358;p36"/>
            <p:cNvSpPr txBox="1"/>
            <p:nvPr/>
          </p:nvSpPr>
          <p:spPr>
            <a:xfrm>
              <a:off x="2111290" y="3138835"/>
              <a:ext cx="274800" cy="3585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lang="el" sz="1600">
                  <a:solidFill>
                    <a:srgbClr val="FFFFFF"/>
                  </a:solidFill>
                  <a:latin typeface="Montserrat"/>
                  <a:ea typeface="Montserrat"/>
                  <a:cs typeface="Montserrat"/>
                  <a:sym typeface="Montserrat"/>
                </a:rPr>
                <a:t>4</a:t>
              </a:r>
              <a:endParaRPr sz="1600">
                <a:solidFill>
                  <a:srgbClr val="FFFFFF"/>
                </a:solidFill>
                <a:latin typeface="Montserrat"/>
                <a:ea typeface="Montserrat"/>
                <a:cs typeface="Montserrat"/>
                <a:sym typeface="Montserrat"/>
              </a:endParaRPr>
            </a:p>
          </p:txBody>
        </p:sp>
      </p:grpSp>
      <p:sp>
        <p:nvSpPr>
          <p:cNvPr id="359" name="Google Shape;359;p36"/>
          <p:cNvSpPr txBox="1"/>
          <p:nvPr/>
        </p:nvSpPr>
        <p:spPr>
          <a:xfrm>
            <a:off x="1961112" y="1835338"/>
            <a:ext cx="2401200" cy="3693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l" sz="1200">
                <a:latin typeface="Calibri"/>
                <a:ea typeface="Calibri"/>
                <a:cs typeface="Calibri"/>
                <a:sym typeface="Calibri"/>
              </a:rPr>
              <a:t>names of roads  that cannot be geolocated by a single pin </a:t>
            </a:r>
            <a:r>
              <a:rPr lang="el" sz="1200">
                <a:latin typeface="Calibri"/>
                <a:ea typeface="Calibri"/>
                <a:cs typeface="Calibri"/>
                <a:sym typeface="Calibri"/>
              </a:rPr>
              <a:t>e.g. Tokaido</a:t>
            </a:r>
            <a:endParaRPr sz="900">
              <a:solidFill>
                <a:srgbClr val="7F7F7F"/>
              </a:solidFill>
              <a:latin typeface="Montserrat"/>
              <a:ea typeface="Montserrat"/>
              <a:cs typeface="Montserrat"/>
              <a:sym typeface="Montserrat"/>
            </a:endParaRPr>
          </a:p>
        </p:txBody>
      </p:sp>
      <p:sp>
        <p:nvSpPr>
          <p:cNvPr id="360" name="Google Shape;360;p36"/>
          <p:cNvSpPr txBox="1"/>
          <p:nvPr/>
        </p:nvSpPr>
        <p:spPr>
          <a:xfrm>
            <a:off x="1947143" y="2479277"/>
            <a:ext cx="2191500" cy="3693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l" sz="1200">
                <a:latin typeface="Calibri"/>
                <a:ea typeface="Calibri"/>
                <a:cs typeface="Calibri"/>
                <a:sym typeface="Calibri"/>
              </a:rPr>
              <a:t>place names located outside of Japan e.g. Jiang, Sichuan</a:t>
            </a:r>
            <a:endParaRPr sz="900">
              <a:solidFill>
                <a:srgbClr val="7F7F7F"/>
              </a:solidFill>
              <a:latin typeface="Montserrat"/>
              <a:ea typeface="Montserrat"/>
              <a:cs typeface="Montserrat"/>
              <a:sym typeface="Montserrat"/>
            </a:endParaRPr>
          </a:p>
        </p:txBody>
      </p:sp>
      <p:sp>
        <p:nvSpPr>
          <p:cNvPr id="361" name="Google Shape;361;p36"/>
          <p:cNvSpPr txBox="1"/>
          <p:nvPr/>
        </p:nvSpPr>
        <p:spPr>
          <a:xfrm>
            <a:off x="1947168" y="2928474"/>
            <a:ext cx="2191500" cy="5541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l" sz="1200">
                <a:latin typeface="Calibri"/>
                <a:ea typeface="Calibri"/>
                <a:cs typeface="Calibri"/>
                <a:sym typeface="Calibri"/>
              </a:rPr>
              <a:t>gener</a:t>
            </a:r>
            <a:r>
              <a:rPr lang="el" sz="1200">
                <a:highlight>
                  <a:schemeClr val="lt1"/>
                </a:highlight>
                <a:latin typeface="Calibri"/>
                <a:ea typeface="Calibri"/>
                <a:cs typeface="Calibri"/>
                <a:sym typeface="Calibri"/>
              </a:rPr>
              <a:t>ic categories of </a:t>
            </a:r>
            <a:r>
              <a:rPr lang="el" sz="1200">
                <a:highlight>
                  <a:schemeClr val="lt1"/>
                </a:highlight>
                <a:latin typeface="Calibri"/>
                <a:ea typeface="Calibri"/>
                <a:cs typeface="Calibri"/>
                <a:sym typeface="Calibri"/>
              </a:rPr>
              <a:t>landforms or human-made objects </a:t>
            </a:r>
            <a:r>
              <a:rPr lang="el" sz="1200">
                <a:highlight>
                  <a:schemeClr val="lt1"/>
                </a:highlight>
                <a:latin typeface="Calibri"/>
                <a:ea typeface="Calibri"/>
                <a:cs typeface="Calibri"/>
                <a:sym typeface="Calibri"/>
              </a:rPr>
              <a:t> e.g. ‘mountain’ or ‘bridge’</a:t>
            </a:r>
            <a:endParaRPr sz="900">
              <a:solidFill>
                <a:srgbClr val="7F7F7F"/>
              </a:solidFill>
              <a:highlight>
                <a:schemeClr val="lt1"/>
              </a:highlight>
              <a:latin typeface="Montserrat"/>
              <a:ea typeface="Montserrat"/>
              <a:cs typeface="Montserrat"/>
              <a:sym typeface="Montserrat"/>
            </a:endParaRPr>
          </a:p>
        </p:txBody>
      </p:sp>
      <p:sp>
        <p:nvSpPr>
          <p:cNvPr id="362" name="Google Shape;362;p36"/>
          <p:cNvSpPr txBox="1"/>
          <p:nvPr/>
        </p:nvSpPr>
        <p:spPr>
          <a:xfrm>
            <a:off x="1947143" y="3562471"/>
            <a:ext cx="2191500" cy="3693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l" sz="1200">
                <a:highlight>
                  <a:schemeClr val="lt1"/>
                </a:highlight>
                <a:latin typeface="Calibri"/>
                <a:ea typeface="Calibri"/>
                <a:cs typeface="Calibri"/>
                <a:sym typeface="Calibri"/>
              </a:rPr>
              <a:t>grammatical forms  e.g. preposition ‘of’ </a:t>
            </a:r>
            <a:endParaRPr sz="900">
              <a:solidFill>
                <a:srgbClr val="7F7F7F"/>
              </a:solidFill>
              <a:highlight>
                <a:schemeClr val="lt1"/>
              </a:highlight>
              <a:latin typeface="Montserrat"/>
              <a:ea typeface="Montserrat"/>
              <a:cs typeface="Montserrat"/>
              <a:sym typeface="Montserrat"/>
            </a:endParaRPr>
          </a:p>
        </p:txBody>
      </p:sp>
      <p:pic>
        <p:nvPicPr>
          <p:cNvPr id="363" name="Google Shape;363;p36"/>
          <p:cNvPicPr preferRelativeResize="0"/>
          <p:nvPr/>
        </p:nvPicPr>
        <p:blipFill rotWithShape="1">
          <a:blip r:embed="rId4">
            <a:alphaModFix/>
          </a:blip>
          <a:srcRect b="0" l="0" r="43084" t="0"/>
          <a:stretch/>
        </p:blipFill>
        <p:spPr>
          <a:xfrm>
            <a:off x="4882825" y="776713"/>
            <a:ext cx="3263675" cy="3590075"/>
          </a:xfrm>
          <a:prstGeom prst="rect">
            <a:avLst/>
          </a:prstGeom>
          <a:noFill/>
          <a:ln>
            <a:noFill/>
          </a:ln>
        </p:spPr>
      </p:pic>
      <p:sp>
        <p:nvSpPr>
          <p:cNvPr id="364" name="Google Shape;364;p36"/>
          <p:cNvSpPr/>
          <p:nvPr/>
        </p:nvSpPr>
        <p:spPr>
          <a:xfrm>
            <a:off x="5245100" y="2150200"/>
            <a:ext cx="1707600" cy="2463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6"/>
          <p:cNvSpPr/>
          <p:nvPr/>
        </p:nvSpPr>
        <p:spPr>
          <a:xfrm>
            <a:off x="5245100" y="3685475"/>
            <a:ext cx="1707600" cy="2463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6"/>
          <p:cNvSpPr/>
          <p:nvPr/>
        </p:nvSpPr>
        <p:spPr>
          <a:xfrm>
            <a:off x="5245100" y="3126000"/>
            <a:ext cx="1707600" cy="2463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6"/>
          <p:cNvSpPr/>
          <p:nvPr/>
        </p:nvSpPr>
        <p:spPr>
          <a:xfrm>
            <a:off x="5245100" y="3533188"/>
            <a:ext cx="1707600" cy="2463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7"/>
                                        </p:tgtEl>
                                        <p:attrNameLst>
                                          <p:attrName>style.visibility</p:attrName>
                                        </p:attrNameLst>
                                      </p:cBhvr>
                                      <p:to>
                                        <p:strVal val="visible"/>
                                      </p:to>
                                    </p:set>
                                    <p:animEffect filter="fade" transition="in">
                                      <p:cBhvr>
                                        <p:cTn dur="1000"/>
                                        <p:tgtEl>
                                          <p:spTgt spid="347"/>
                                        </p:tgtEl>
                                      </p:cBhvr>
                                    </p:animEffect>
                                  </p:childTnLst>
                                </p:cTn>
                              </p:par>
                              <p:par>
                                <p:cTn fill="hold" nodeType="with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1000"/>
                                        <p:tgtEl>
                                          <p:spTgt spid="359"/>
                                        </p:tgtEl>
                                      </p:cBhvr>
                                    </p:animEffect>
                                  </p:childTnLst>
                                </p:cTn>
                              </p:par>
                              <p:par>
                                <p:cTn fill="hold" nodeType="with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0"/>
                                        </p:tgtEl>
                                        <p:attrNameLst>
                                          <p:attrName>style.visibility</p:attrName>
                                        </p:attrNameLst>
                                      </p:cBhvr>
                                      <p:to>
                                        <p:strVal val="visible"/>
                                      </p:to>
                                    </p:set>
                                    <p:animEffect filter="fade" transition="in">
                                      <p:cBhvr>
                                        <p:cTn dur="1000"/>
                                        <p:tgtEl>
                                          <p:spTgt spid="350"/>
                                        </p:tgtEl>
                                      </p:cBhvr>
                                    </p:animEffect>
                                  </p:childTnLst>
                                </p:cTn>
                              </p:par>
                              <p:par>
                                <p:cTn fill="hold" nodeType="withEffect" presetClass="entr" presetID="10" presetSubtype="0">
                                  <p:stCondLst>
                                    <p:cond delay="0"/>
                                  </p:stCondLst>
                                  <p:childTnLst>
                                    <p:set>
                                      <p:cBhvr>
                                        <p:cTn dur="1" fill="hold">
                                          <p:stCondLst>
                                            <p:cond delay="0"/>
                                          </p:stCondLst>
                                        </p:cTn>
                                        <p:tgtEl>
                                          <p:spTgt spid="360"/>
                                        </p:tgtEl>
                                        <p:attrNameLst>
                                          <p:attrName>style.visibility</p:attrName>
                                        </p:attrNameLst>
                                      </p:cBhvr>
                                      <p:to>
                                        <p:strVal val="visible"/>
                                      </p:to>
                                    </p:set>
                                    <p:animEffect filter="fade" transition="in">
                                      <p:cBhvr>
                                        <p:cTn dur="1000"/>
                                        <p:tgtEl>
                                          <p:spTgt spid="360"/>
                                        </p:tgtEl>
                                      </p:cBhvr>
                                    </p:animEffect>
                                  </p:childTnLst>
                                </p:cTn>
                              </p:par>
                              <p:par>
                                <p:cTn fill="hold" nodeType="withEffect" presetClass="entr" presetID="10" presetSubtype="0">
                                  <p:stCondLst>
                                    <p:cond delay="0"/>
                                  </p:stCondLst>
                                  <p:childTnLst>
                                    <p:set>
                                      <p:cBhvr>
                                        <p:cTn dur="1" fill="hold">
                                          <p:stCondLst>
                                            <p:cond delay="0"/>
                                          </p:stCondLst>
                                        </p:cTn>
                                        <p:tgtEl>
                                          <p:spTgt spid="367"/>
                                        </p:tgtEl>
                                        <p:attrNameLst>
                                          <p:attrName>style.visibility</p:attrName>
                                        </p:attrNameLst>
                                      </p:cBhvr>
                                      <p:to>
                                        <p:strVal val="visible"/>
                                      </p:to>
                                    </p:set>
                                    <p:animEffect filter="fade" transition="in">
                                      <p:cBhvr>
                                        <p:cTn dur="1000"/>
                                        <p:tgtEl>
                                          <p:spTgt spid="367"/>
                                        </p:tgtEl>
                                      </p:cBhvr>
                                    </p:animEffect>
                                  </p:childTnLst>
                                </p:cTn>
                              </p:par>
                              <p:par>
                                <p:cTn fill="hold" nodeType="withEffect" presetClass="exit" presetID="1" presetSubtype="0">
                                  <p:stCondLst>
                                    <p:cond delay="0"/>
                                  </p:stCondLst>
                                  <p:childTnLst>
                                    <p:set>
                                      <p:cBhvr>
                                        <p:cTn dur="1" fill="hold">
                                          <p:stCondLst>
                                            <p:cond delay="1000"/>
                                          </p:stCondLst>
                                        </p:cTn>
                                        <p:tgtEl>
                                          <p:spTgt spid="36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3"/>
                                        </p:tgtEl>
                                        <p:attrNameLst>
                                          <p:attrName>style.visibility</p:attrName>
                                        </p:attrNameLst>
                                      </p:cBhvr>
                                      <p:to>
                                        <p:strVal val="visible"/>
                                      </p:to>
                                    </p:set>
                                    <p:animEffect filter="fade" transition="in">
                                      <p:cBhvr>
                                        <p:cTn dur="1000"/>
                                        <p:tgtEl>
                                          <p:spTgt spid="353"/>
                                        </p:tgtEl>
                                      </p:cBhvr>
                                    </p:animEffect>
                                  </p:childTnLst>
                                </p:cTn>
                              </p:par>
                              <p:par>
                                <p:cTn fill="hold" nodeType="withEffect" presetClass="entr" presetID="10" presetSubtype="0">
                                  <p:stCondLst>
                                    <p:cond delay="0"/>
                                  </p:stCondLst>
                                  <p:childTnLst>
                                    <p:set>
                                      <p:cBhvr>
                                        <p:cTn dur="1" fill="hold">
                                          <p:stCondLst>
                                            <p:cond delay="0"/>
                                          </p:stCondLst>
                                        </p:cTn>
                                        <p:tgtEl>
                                          <p:spTgt spid="361"/>
                                        </p:tgtEl>
                                        <p:attrNameLst>
                                          <p:attrName>style.visibility</p:attrName>
                                        </p:attrNameLst>
                                      </p:cBhvr>
                                      <p:to>
                                        <p:strVal val="visible"/>
                                      </p:to>
                                    </p:set>
                                    <p:animEffect filter="fade" transition="in">
                                      <p:cBhvr>
                                        <p:cTn dur="1000"/>
                                        <p:tgtEl>
                                          <p:spTgt spid="361"/>
                                        </p:tgtEl>
                                      </p:cBhvr>
                                    </p:animEffect>
                                  </p:childTnLst>
                                </p:cTn>
                              </p:par>
                              <p:par>
                                <p:cTn fill="hold" nodeType="withEffect" presetClass="exit" presetID="1" presetSubtype="0">
                                  <p:stCondLst>
                                    <p:cond delay="0"/>
                                  </p:stCondLst>
                                  <p:childTnLst>
                                    <p:set>
                                      <p:cBhvr>
                                        <p:cTn dur="1" fill="hold">
                                          <p:stCondLst>
                                            <p:cond delay="1000"/>
                                          </p:stCondLst>
                                        </p:cTn>
                                        <p:tgtEl>
                                          <p:spTgt spid="36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365"/>
                                        </p:tgtEl>
                                        <p:attrNameLst>
                                          <p:attrName>style.visibility</p:attrName>
                                        </p:attrNameLst>
                                      </p:cBhvr>
                                      <p:to>
                                        <p:strVal val="visible"/>
                                      </p:to>
                                    </p:set>
                                    <p:animEffect filter="fade" transition="in">
                                      <p:cBhvr>
                                        <p:cTn dur="1000"/>
                                        <p:tgtEl>
                                          <p:spTgt spid="3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6"/>
                                        </p:tgtEl>
                                        <p:attrNameLst>
                                          <p:attrName>style.visibility</p:attrName>
                                        </p:attrNameLst>
                                      </p:cBhvr>
                                      <p:to>
                                        <p:strVal val="visible"/>
                                      </p:to>
                                    </p:set>
                                    <p:animEffect filter="fade" transition="in">
                                      <p:cBhvr>
                                        <p:cTn dur="1000"/>
                                        <p:tgtEl>
                                          <p:spTgt spid="356"/>
                                        </p:tgtEl>
                                      </p:cBhvr>
                                    </p:animEffect>
                                  </p:childTnLst>
                                </p:cTn>
                              </p:par>
                              <p:par>
                                <p:cTn fill="hold" nodeType="withEffect" presetClass="entr" presetID="10" presetSubtype="0">
                                  <p:stCondLst>
                                    <p:cond delay="0"/>
                                  </p:stCondLst>
                                  <p:childTnLst>
                                    <p:set>
                                      <p:cBhvr>
                                        <p:cTn dur="1" fill="hold">
                                          <p:stCondLst>
                                            <p:cond delay="0"/>
                                          </p:stCondLst>
                                        </p:cTn>
                                        <p:tgtEl>
                                          <p:spTgt spid="362"/>
                                        </p:tgtEl>
                                        <p:attrNameLst>
                                          <p:attrName>style.visibility</p:attrName>
                                        </p:attrNameLst>
                                      </p:cBhvr>
                                      <p:to>
                                        <p:strVal val="visible"/>
                                      </p:to>
                                    </p:set>
                                    <p:animEffect filter="fade" transition="in">
                                      <p:cBhvr>
                                        <p:cTn dur="1000"/>
                                        <p:tgtEl>
                                          <p:spTgt spid="362"/>
                                        </p:tgtEl>
                                      </p:cBhvr>
                                    </p:animEffect>
                                  </p:childTnLst>
                                </p:cTn>
                              </p:par>
                              <p:par>
                                <p:cTn fill="hold" nodeType="withEffect" presetClass="exit" presetID="1" presetSubtype="0">
                                  <p:stCondLst>
                                    <p:cond delay="0"/>
                                  </p:stCondLst>
                                  <p:childTnLst>
                                    <p:set>
                                      <p:cBhvr>
                                        <p:cTn dur="1" fill="hold">
                                          <p:stCondLst>
                                            <p:cond delay="1000"/>
                                          </p:stCondLst>
                                        </p:cTn>
                                        <p:tgtEl>
                                          <p:spTgt spid="365"/>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66">
                                            <p:txEl>
                                              <p:pRg end="0" st="0"/>
                                            </p:txEl>
                                          </p:spTgt>
                                        </p:tgtEl>
                                        <p:attrNameLst>
                                          <p:attrName>style.visibility</p:attrName>
                                        </p:attrNameLst>
                                      </p:cBhvr>
                                      <p:to>
                                        <p:strVal val="visible"/>
                                      </p:to>
                                    </p:set>
                                    <p:animEffect filter="fade" transition="in">
                                      <p:cBhvr>
                                        <p:cTn dur="1000"/>
                                        <p:tgtEl>
                                          <p:spTgt spid="366">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1" name="Shape 371"/>
        <p:cNvGrpSpPr/>
        <p:nvPr/>
      </p:nvGrpSpPr>
      <p:grpSpPr>
        <a:xfrm>
          <a:off x="0" y="0"/>
          <a:ext cx="0" cy="0"/>
          <a:chOff x="0" y="0"/>
          <a:chExt cx="0" cy="0"/>
        </a:xfrm>
      </p:grpSpPr>
      <p:sp>
        <p:nvSpPr>
          <p:cNvPr id="372" name="Google Shape;372;p37"/>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373" name="Google Shape;373;p37"/>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Transfer Learning</a:t>
            </a:r>
            <a:endParaRPr b="1" sz="2000">
              <a:solidFill>
                <a:srgbClr val="FFFFFF"/>
              </a:solidFill>
              <a:latin typeface="EB Garamond"/>
              <a:ea typeface="EB Garamond"/>
              <a:cs typeface="EB Garamond"/>
              <a:sym typeface="EB Garamond"/>
            </a:endParaRPr>
          </a:p>
        </p:txBody>
      </p:sp>
      <p:sp>
        <p:nvSpPr>
          <p:cNvPr id="374" name="Google Shape;374;p37"/>
          <p:cNvSpPr txBox="1"/>
          <p:nvPr/>
        </p:nvSpPr>
        <p:spPr>
          <a:xfrm>
            <a:off x="1649650" y="708950"/>
            <a:ext cx="5681400" cy="4080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l" sz="1450">
                <a:solidFill>
                  <a:srgbClr val="002647"/>
                </a:solidFill>
                <a:highlight>
                  <a:srgbClr val="FFFFFF"/>
                </a:highlight>
                <a:latin typeface="Verdana"/>
                <a:ea typeface="Verdana"/>
                <a:cs typeface="Verdana"/>
                <a:sym typeface="Verdana"/>
              </a:rPr>
              <a:t>The Gazetteer of Japan </a:t>
            </a:r>
            <a:endParaRPr>
              <a:latin typeface="Frank Ruhl Libre"/>
              <a:ea typeface="Frank Ruhl Libre"/>
              <a:cs typeface="Frank Ruhl Libre"/>
              <a:sym typeface="Frank Ruhl Libre"/>
            </a:endParaRPr>
          </a:p>
        </p:txBody>
      </p:sp>
      <p:pic>
        <p:nvPicPr>
          <p:cNvPr id="375" name="Google Shape;375;p37"/>
          <p:cNvPicPr preferRelativeResize="0"/>
          <p:nvPr/>
        </p:nvPicPr>
        <p:blipFill>
          <a:blip r:embed="rId4">
            <a:alphaModFix/>
          </a:blip>
          <a:stretch>
            <a:fillRect/>
          </a:stretch>
        </p:blipFill>
        <p:spPr>
          <a:xfrm>
            <a:off x="1776775" y="1209663"/>
            <a:ext cx="3829050" cy="762000"/>
          </a:xfrm>
          <a:prstGeom prst="rect">
            <a:avLst/>
          </a:prstGeom>
          <a:noFill/>
          <a:ln>
            <a:noFill/>
          </a:ln>
        </p:spPr>
      </p:pic>
      <p:sp>
        <p:nvSpPr>
          <p:cNvPr id="376" name="Google Shape;376;p37"/>
          <p:cNvSpPr/>
          <p:nvPr/>
        </p:nvSpPr>
        <p:spPr>
          <a:xfrm>
            <a:off x="5917438" y="1341788"/>
            <a:ext cx="345000" cy="193200"/>
          </a:xfrm>
          <a:prstGeom prst="rightArrow">
            <a:avLst>
              <a:gd fmla="val 50000" name="adj1"/>
              <a:gd fmla="val 500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7"/>
          <p:cNvSpPr txBox="1"/>
          <p:nvPr/>
        </p:nvSpPr>
        <p:spPr>
          <a:xfrm>
            <a:off x="6586700" y="1238288"/>
            <a:ext cx="69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l">
                <a:latin typeface="Frank Ruhl Libre"/>
                <a:ea typeface="Frank Ruhl Libre"/>
                <a:cs typeface="Frank Ruhl Libre"/>
                <a:sym typeface="Frank Ruhl Libre"/>
              </a:rPr>
              <a:t>13% </a:t>
            </a:r>
            <a:endParaRPr>
              <a:latin typeface="Frank Ruhl Libre"/>
              <a:ea typeface="Frank Ruhl Libre"/>
              <a:cs typeface="Frank Ruhl Libre"/>
              <a:sym typeface="Frank Ruhl Libre"/>
            </a:endParaRPr>
          </a:p>
        </p:txBody>
      </p:sp>
      <p:sp>
        <p:nvSpPr>
          <p:cNvPr id="378" name="Google Shape;378;p37"/>
          <p:cNvSpPr txBox="1"/>
          <p:nvPr/>
        </p:nvSpPr>
        <p:spPr>
          <a:xfrm>
            <a:off x="6376550" y="712863"/>
            <a:ext cx="1117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l">
                <a:latin typeface="Frank Ruhl Libre"/>
                <a:ea typeface="Frank Ruhl Libre"/>
                <a:cs typeface="Frank Ruhl Libre"/>
                <a:sym typeface="Frank Ruhl Libre"/>
              </a:rPr>
              <a:t>F1-score</a:t>
            </a:r>
            <a:endParaRPr b="1" i="1">
              <a:latin typeface="Frank Ruhl Libre"/>
              <a:ea typeface="Frank Ruhl Libre"/>
              <a:cs typeface="Frank Ruhl Libre"/>
              <a:sym typeface="Frank Ruhl Libre"/>
            </a:endParaRPr>
          </a:p>
        </p:txBody>
      </p:sp>
      <p:sp>
        <p:nvSpPr>
          <p:cNvPr id="379" name="Google Shape;379;p37"/>
          <p:cNvSpPr txBox="1"/>
          <p:nvPr/>
        </p:nvSpPr>
        <p:spPr>
          <a:xfrm>
            <a:off x="1649650" y="2174600"/>
            <a:ext cx="3598800" cy="177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rgbClr val="24292F"/>
              </a:solidFill>
              <a:highlight>
                <a:srgbClr val="FFFFFF"/>
              </a:highlight>
            </a:endParaRPr>
          </a:p>
          <a:p>
            <a:pPr indent="-304800" lvl="0" marL="457200" rtl="0" algn="l">
              <a:lnSpc>
                <a:spcPct val="115000"/>
              </a:lnSpc>
              <a:spcBef>
                <a:spcPts val="1200"/>
              </a:spcBef>
              <a:spcAft>
                <a:spcPts val="0"/>
              </a:spcAft>
              <a:buClr>
                <a:srgbClr val="24292F"/>
              </a:buClr>
              <a:buSzPts val="1200"/>
              <a:buChar char="●"/>
            </a:pPr>
            <a:r>
              <a:rPr lang="el" sz="1200">
                <a:solidFill>
                  <a:srgbClr val="24292F"/>
                </a:solidFill>
                <a:highlight>
                  <a:srgbClr val="FFFFFF"/>
                </a:highlight>
              </a:rPr>
              <a:t>"Prefectures of Japan" </a:t>
            </a:r>
            <a:endParaRPr sz="1200">
              <a:solidFill>
                <a:srgbClr val="24292F"/>
              </a:solidFill>
              <a:highlight>
                <a:srgbClr val="FFFFFF"/>
              </a:highlight>
            </a:endParaRPr>
          </a:p>
          <a:p>
            <a:pPr indent="-304800" lvl="0" marL="457200" rtl="0" algn="l">
              <a:lnSpc>
                <a:spcPct val="115000"/>
              </a:lnSpc>
              <a:spcBef>
                <a:spcPts val="0"/>
              </a:spcBef>
              <a:spcAft>
                <a:spcPts val="0"/>
              </a:spcAft>
              <a:buClr>
                <a:srgbClr val="24292F"/>
              </a:buClr>
              <a:buSzPts val="1200"/>
              <a:buChar char="●"/>
            </a:pPr>
            <a:r>
              <a:rPr lang="el" sz="1200">
                <a:solidFill>
                  <a:srgbClr val="24292F"/>
                </a:solidFill>
                <a:highlight>
                  <a:srgbClr val="FFFFFF"/>
                </a:highlight>
              </a:rPr>
              <a:t>"Historical Administrative Area Data Set Beta Dictionary of Place Names" </a:t>
            </a:r>
            <a:endParaRPr sz="1200">
              <a:solidFill>
                <a:srgbClr val="24292F"/>
              </a:solidFill>
              <a:highlight>
                <a:srgbClr val="FFFFFF"/>
              </a:highlight>
            </a:endParaRPr>
          </a:p>
          <a:p>
            <a:pPr indent="-304800" lvl="0" marL="457200" rtl="0" algn="l">
              <a:lnSpc>
                <a:spcPct val="115000"/>
              </a:lnSpc>
              <a:spcBef>
                <a:spcPts val="0"/>
              </a:spcBef>
              <a:spcAft>
                <a:spcPts val="0"/>
              </a:spcAft>
              <a:buClr>
                <a:srgbClr val="24292F"/>
              </a:buClr>
              <a:buSzPts val="1200"/>
              <a:buChar char="●"/>
            </a:pPr>
            <a:r>
              <a:rPr lang="el" sz="1200">
                <a:solidFill>
                  <a:srgbClr val="24292F"/>
                </a:solidFill>
                <a:highlight>
                  <a:srgbClr val="FFFFFF"/>
                </a:highlight>
              </a:rPr>
              <a:t>"Railroad Stations in Japan (2019)" </a:t>
            </a:r>
            <a:endParaRPr sz="1200">
              <a:solidFill>
                <a:srgbClr val="24292F"/>
              </a:solidFill>
              <a:highlight>
                <a:srgbClr val="FFFFFF"/>
              </a:highlight>
            </a:endParaRPr>
          </a:p>
          <a:p>
            <a:pPr indent="0" lvl="0" marL="0" rtl="0" algn="l">
              <a:spcBef>
                <a:spcPts val="1200"/>
              </a:spcBef>
              <a:spcAft>
                <a:spcPts val="0"/>
              </a:spcAft>
              <a:buNone/>
            </a:pPr>
            <a:r>
              <a:t/>
            </a:r>
            <a:endParaRPr>
              <a:latin typeface="Frank Ruhl Libre"/>
              <a:ea typeface="Frank Ruhl Libre"/>
              <a:cs typeface="Frank Ruhl Libre"/>
              <a:sym typeface="Frank Ruhl Libre"/>
            </a:endParaRPr>
          </a:p>
        </p:txBody>
      </p:sp>
      <p:sp>
        <p:nvSpPr>
          <p:cNvPr id="380" name="Google Shape;380;p37"/>
          <p:cNvSpPr txBox="1"/>
          <p:nvPr/>
        </p:nvSpPr>
        <p:spPr>
          <a:xfrm>
            <a:off x="1649650" y="2174588"/>
            <a:ext cx="3598800" cy="6567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l" sz="1450">
                <a:solidFill>
                  <a:srgbClr val="002647"/>
                </a:solidFill>
                <a:highlight>
                  <a:srgbClr val="FFFFFF"/>
                </a:highlight>
                <a:latin typeface="Verdana"/>
                <a:ea typeface="Verdana"/>
                <a:cs typeface="Verdana"/>
                <a:sym typeface="Verdana"/>
              </a:rPr>
              <a:t>GeoNLP/ GeoLOD (CODH) </a:t>
            </a:r>
            <a:endParaRPr b="1" sz="1450">
              <a:solidFill>
                <a:srgbClr val="002647"/>
              </a:solidFill>
              <a:highlight>
                <a:srgbClr val="FFFFFF"/>
              </a:highlight>
              <a:latin typeface="Verdana"/>
              <a:ea typeface="Verdana"/>
              <a:cs typeface="Verdana"/>
              <a:sym typeface="Verdana"/>
            </a:endParaRPr>
          </a:p>
          <a:p>
            <a:pPr indent="0" lvl="0" marL="0" rtl="0" algn="l">
              <a:spcBef>
                <a:spcPts val="0"/>
              </a:spcBef>
              <a:spcAft>
                <a:spcPts val="0"/>
              </a:spcAft>
              <a:buNone/>
            </a:pPr>
            <a:r>
              <a:t/>
            </a:r>
            <a:endParaRPr>
              <a:latin typeface="Frank Ruhl Libre"/>
              <a:ea typeface="Frank Ruhl Libre"/>
              <a:cs typeface="Frank Ruhl Libre"/>
              <a:sym typeface="Frank Ruhl Libre"/>
            </a:endParaRPr>
          </a:p>
        </p:txBody>
      </p:sp>
      <p:sp>
        <p:nvSpPr>
          <p:cNvPr id="381" name="Google Shape;381;p37"/>
          <p:cNvSpPr/>
          <p:nvPr/>
        </p:nvSpPr>
        <p:spPr>
          <a:xfrm>
            <a:off x="5917446" y="2559800"/>
            <a:ext cx="345000" cy="193200"/>
          </a:xfrm>
          <a:prstGeom prst="rightArrow">
            <a:avLst>
              <a:gd fmla="val 50000" name="adj1"/>
              <a:gd fmla="val 500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7"/>
          <p:cNvSpPr txBox="1"/>
          <p:nvPr/>
        </p:nvSpPr>
        <p:spPr>
          <a:xfrm>
            <a:off x="1677250" y="3777825"/>
            <a:ext cx="4240200" cy="656700"/>
          </a:xfrm>
          <a:prstGeom prst="rect">
            <a:avLst/>
          </a:prstGeom>
          <a:noFill/>
          <a:ln>
            <a:noFill/>
          </a:ln>
        </p:spPr>
        <p:txBody>
          <a:bodyPr anchorCtr="0" anchor="t" bIns="91425" lIns="91425" spcFirstLastPara="1" rIns="91425" wrap="square" tIns="91425">
            <a:spAutoFit/>
          </a:bodyPr>
          <a:lstStyle/>
          <a:p>
            <a:pPr indent="0" lvl="0" marL="101600" marR="101600" rtl="0" algn="l">
              <a:lnSpc>
                <a:spcPct val="115000"/>
              </a:lnSpc>
              <a:spcBef>
                <a:spcPts val="0"/>
              </a:spcBef>
              <a:spcAft>
                <a:spcPts val="0"/>
              </a:spcAft>
              <a:buNone/>
            </a:pPr>
            <a:r>
              <a:rPr b="1" lang="el" sz="1450">
                <a:solidFill>
                  <a:srgbClr val="002647"/>
                </a:solidFill>
                <a:highlight>
                  <a:srgbClr val="FFFFFF"/>
                </a:highlight>
                <a:latin typeface="Verdana"/>
                <a:ea typeface="Verdana"/>
                <a:cs typeface="Verdana"/>
                <a:sym typeface="Verdana"/>
              </a:rPr>
              <a:t>BERT Name </a:t>
            </a:r>
            <a:r>
              <a:rPr b="1" lang="el" sz="1450">
                <a:solidFill>
                  <a:srgbClr val="002647"/>
                </a:solidFill>
                <a:highlight>
                  <a:srgbClr val="FFFFFF"/>
                </a:highlight>
                <a:latin typeface="Verdana"/>
                <a:ea typeface="Verdana"/>
                <a:cs typeface="Verdana"/>
                <a:sym typeface="Verdana"/>
              </a:rPr>
              <a:t>Entity</a:t>
            </a:r>
            <a:r>
              <a:rPr b="1" lang="el" sz="1450">
                <a:solidFill>
                  <a:srgbClr val="002647"/>
                </a:solidFill>
                <a:highlight>
                  <a:srgbClr val="FFFFFF"/>
                </a:highlight>
                <a:latin typeface="Verdana"/>
                <a:ea typeface="Verdana"/>
                <a:cs typeface="Verdana"/>
                <a:sym typeface="Verdana"/>
              </a:rPr>
              <a:t> </a:t>
            </a:r>
            <a:r>
              <a:rPr b="1" lang="el" sz="1450">
                <a:solidFill>
                  <a:srgbClr val="002647"/>
                </a:solidFill>
                <a:highlight>
                  <a:srgbClr val="FFFFFF"/>
                </a:highlight>
                <a:latin typeface="Verdana"/>
                <a:ea typeface="Verdana"/>
                <a:cs typeface="Verdana"/>
                <a:sym typeface="Verdana"/>
              </a:rPr>
              <a:t>Recognizer</a:t>
            </a:r>
            <a:endParaRPr b="1" sz="1450">
              <a:solidFill>
                <a:srgbClr val="002647"/>
              </a:solidFill>
              <a:highlight>
                <a:srgbClr val="FFFFFF"/>
              </a:highlight>
              <a:latin typeface="Verdana"/>
              <a:ea typeface="Verdana"/>
              <a:cs typeface="Verdana"/>
              <a:sym typeface="Verdana"/>
            </a:endParaRPr>
          </a:p>
          <a:p>
            <a:pPr indent="0" lvl="0" marL="0" rtl="0" algn="l">
              <a:spcBef>
                <a:spcPts val="0"/>
              </a:spcBef>
              <a:spcAft>
                <a:spcPts val="0"/>
              </a:spcAft>
              <a:buNone/>
            </a:pPr>
            <a:r>
              <a:t/>
            </a:r>
            <a:endParaRPr>
              <a:latin typeface="Frank Ruhl Libre"/>
              <a:ea typeface="Frank Ruhl Libre"/>
              <a:cs typeface="Frank Ruhl Libre"/>
              <a:sym typeface="Frank Ruhl Libre"/>
            </a:endParaRPr>
          </a:p>
        </p:txBody>
      </p:sp>
      <p:sp>
        <p:nvSpPr>
          <p:cNvPr id="383" name="Google Shape;383;p37"/>
          <p:cNvSpPr/>
          <p:nvPr/>
        </p:nvSpPr>
        <p:spPr>
          <a:xfrm>
            <a:off x="5943729" y="3904713"/>
            <a:ext cx="345000" cy="193200"/>
          </a:xfrm>
          <a:prstGeom prst="rightArrow">
            <a:avLst>
              <a:gd fmla="val 50000" name="adj1"/>
              <a:gd fmla="val 500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7"/>
          <p:cNvSpPr txBox="1"/>
          <p:nvPr/>
        </p:nvSpPr>
        <p:spPr>
          <a:xfrm>
            <a:off x="6586700" y="2456313"/>
            <a:ext cx="69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l">
                <a:latin typeface="Frank Ruhl Libre"/>
                <a:ea typeface="Frank Ruhl Libre"/>
                <a:cs typeface="Frank Ruhl Libre"/>
                <a:sym typeface="Frank Ruhl Libre"/>
              </a:rPr>
              <a:t>39% </a:t>
            </a:r>
            <a:endParaRPr>
              <a:latin typeface="Frank Ruhl Libre"/>
              <a:ea typeface="Frank Ruhl Libre"/>
              <a:cs typeface="Frank Ruhl Libre"/>
              <a:sym typeface="Frank Ruhl Libre"/>
            </a:endParaRPr>
          </a:p>
        </p:txBody>
      </p:sp>
      <p:sp>
        <p:nvSpPr>
          <p:cNvPr id="385" name="Google Shape;385;p37"/>
          <p:cNvSpPr txBox="1"/>
          <p:nvPr/>
        </p:nvSpPr>
        <p:spPr>
          <a:xfrm>
            <a:off x="6586700" y="3801213"/>
            <a:ext cx="69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l">
                <a:latin typeface="Frank Ruhl Libre"/>
                <a:ea typeface="Frank Ruhl Libre"/>
                <a:cs typeface="Frank Ruhl Libre"/>
                <a:sym typeface="Frank Ruhl Libre"/>
              </a:rPr>
              <a:t>74%</a:t>
            </a:r>
            <a:endParaRPr b="1">
              <a:latin typeface="Frank Ruhl Libre"/>
              <a:ea typeface="Frank Ruhl Libre"/>
              <a:cs typeface="Frank Ruhl Libre"/>
              <a:sym typeface="Frank Ruhl Libre"/>
            </a:endParaRPr>
          </a:p>
        </p:txBody>
      </p:sp>
      <p:sp>
        <p:nvSpPr>
          <p:cNvPr id="386" name="Google Shape;386;p37"/>
          <p:cNvSpPr txBox="1"/>
          <p:nvPr/>
        </p:nvSpPr>
        <p:spPr>
          <a:xfrm>
            <a:off x="1677250" y="1006438"/>
            <a:ext cx="3064200" cy="3693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300"/>
              </a:spcBef>
              <a:spcAft>
                <a:spcPts val="0"/>
              </a:spcAft>
              <a:buClr>
                <a:srgbClr val="24292F"/>
              </a:buClr>
              <a:buSzPts val="1200"/>
              <a:buChar char="●"/>
            </a:pPr>
            <a:r>
              <a:rPr lang="el" sz="1200">
                <a:solidFill>
                  <a:srgbClr val="24292F"/>
                </a:solidFill>
                <a:highlight>
                  <a:srgbClr val="FFFFFF"/>
                </a:highlight>
              </a:rPr>
              <a:t>more than 4.000 places</a:t>
            </a:r>
            <a:endParaRPr>
              <a:latin typeface="Frank Ruhl Libre"/>
              <a:ea typeface="Frank Ruhl Libre"/>
              <a:cs typeface="Frank Ruhl Libre"/>
              <a:sym typeface="Frank Ruhl Libr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4"/>
                                        </p:tgtEl>
                                        <p:attrNameLst>
                                          <p:attrName>style.visibility</p:attrName>
                                        </p:attrNameLst>
                                      </p:cBhvr>
                                      <p:to>
                                        <p:strVal val="visible"/>
                                      </p:to>
                                    </p:set>
                                    <p:animEffect filter="fade" transition="in">
                                      <p:cBhvr>
                                        <p:cTn dur="1000"/>
                                        <p:tgtEl>
                                          <p:spTgt spid="374"/>
                                        </p:tgtEl>
                                      </p:cBhvr>
                                    </p:animEffect>
                                  </p:childTnLst>
                                </p:cTn>
                              </p:par>
                              <p:par>
                                <p:cTn fill="hold" nodeType="withEffect" presetClass="entr" presetID="10" presetSubtype="0">
                                  <p:stCondLst>
                                    <p:cond delay="0"/>
                                  </p:stCondLst>
                                  <p:childTnLst>
                                    <p:set>
                                      <p:cBhvr>
                                        <p:cTn dur="1" fill="hold">
                                          <p:stCondLst>
                                            <p:cond delay="0"/>
                                          </p:stCondLst>
                                        </p:cTn>
                                        <p:tgtEl>
                                          <p:spTgt spid="375"/>
                                        </p:tgtEl>
                                        <p:attrNameLst>
                                          <p:attrName>style.visibility</p:attrName>
                                        </p:attrNameLst>
                                      </p:cBhvr>
                                      <p:to>
                                        <p:strVal val="visible"/>
                                      </p:to>
                                    </p:set>
                                    <p:animEffect filter="fade" transition="in">
                                      <p:cBhvr>
                                        <p:cTn dur="1000"/>
                                        <p:tgtEl>
                                          <p:spTgt spid="375"/>
                                        </p:tgtEl>
                                      </p:cBhvr>
                                    </p:animEffect>
                                  </p:childTnLst>
                                </p:cTn>
                              </p:par>
                              <p:par>
                                <p:cTn fill="hold" nodeType="withEffect" presetClass="entr" presetID="10" presetSubtype="0">
                                  <p:stCondLst>
                                    <p:cond delay="0"/>
                                  </p:stCondLst>
                                  <p:childTnLst>
                                    <p:set>
                                      <p:cBhvr>
                                        <p:cTn dur="1" fill="hold">
                                          <p:stCondLst>
                                            <p:cond delay="0"/>
                                          </p:stCondLst>
                                        </p:cTn>
                                        <p:tgtEl>
                                          <p:spTgt spid="376"/>
                                        </p:tgtEl>
                                        <p:attrNameLst>
                                          <p:attrName>style.visibility</p:attrName>
                                        </p:attrNameLst>
                                      </p:cBhvr>
                                      <p:to>
                                        <p:strVal val="visible"/>
                                      </p:to>
                                    </p:set>
                                    <p:animEffect filter="fade" transition="in">
                                      <p:cBhvr>
                                        <p:cTn dur="1000"/>
                                        <p:tgtEl>
                                          <p:spTgt spid="376"/>
                                        </p:tgtEl>
                                      </p:cBhvr>
                                    </p:animEffect>
                                  </p:childTnLst>
                                </p:cTn>
                              </p:par>
                              <p:par>
                                <p:cTn fill="hold" nodeType="withEffect" presetClass="entr" presetID="10" presetSubtype="0">
                                  <p:stCondLst>
                                    <p:cond delay="0"/>
                                  </p:stCondLst>
                                  <p:childTnLst>
                                    <p:set>
                                      <p:cBhvr>
                                        <p:cTn dur="1" fill="hold">
                                          <p:stCondLst>
                                            <p:cond delay="0"/>
                                          </p:stCondLst>
                                        </p:cTn>
                                        <p:tgtEl>
                                          <p:spTgt spid="377"/>
                                        </p:tgtEl>
                                        <p:attrNameLst>
                                          <p:attrName>style.visibility</p:attrName>
                                        </p:attrNameLst>
                                      </p:cBhvr>
                                      <p:to>
                                        <p:strVal val="visible"/>
                                      </p:to>
                                    </p:set>
                                    <p:animEffect filter="fade" transition="in">
                                      <p:cBhvr>
                                        <p:cTn dur="1000"/>
                                        <p:tgtEl>
                                          <p:spTgt spid="377"/>
                                        </p:tgtEl>
                                      </p:cBhvr>
                                    </p:animEffect>
                                  </p:childTnLst>
                                </p:cTn>
                              </p:par>
                              <p:par>
                                <p:cTn fill="hold" nodeType="withEffect" presetClass="entr" presetID="10" presetSubtype="0">
                                  <p:stCondLst>
                                    <p:cond delay="0"/>
                                  </p:stCondLst>
                                  <p:childTnLst>
                                    <p:set>
                                      <p:cBhvr>
                                        <p:cTn dur="1" fill="hold">
                                          <p:stCondLst>
                                            <p:cond delay="0"/>
                                          </p:stCondLst>
                                        </p:cTn>
                                        <p:tgtEl>
                                          <p:spTgt spid="378"/>
                                        </p:tgtEl>
                                        <p:attrNameLst>
                                          <p:attrName>style.visibility</p:attrName>
                                        </p:attrNameLst>
                                      </p:cBhvr>
                                      <p:to>
                                        <p:strVal val="visible"/>
                                      </p:to>
                                    </p:set>
                                    <p:animEffect filter="fade" transition="in">
                                      <p:cBhvr>
                                        <p:cTn dur="1000"/>
                                        <p:tgtEl>
                                          <p:spTgt spid="378"/>
                                        </p:tgtEl>
                                      </p:cBhvr>
                                    </p:animEffect>
                                  </p:childTnLst>
                                </p:cTn>
                              </p:par>
                              <p:par>
                                <p:cTn fill="hold" nodeType="withEffect" presetClass="entr" presetID="10" presetSubtype="0">
                                  <p:stCondLst>
                                    <p:cond delay="0"/>
                                  </p:stCondLst>
                                  <p:childTnLst>
                                    <p:set>
                                      <p:cBhvr>
                                        <p:cTn dur="1" fill="hold">
                                          <p:stCondLst>
                                            <p:cond delay="0"/>
                                          </p:stCondLst>
                                        </p:cTn>
                                        <p:tgtEl>
                                          <p:spTgt spid="386"/>
                                        </p:tgtEl>
                                        <p:attrNameLst>
                                          <p:attrName>style.visibility</p:attrName>
                                        </p:attrNameLst>
                                      </p:cBhvr>
                                      <p:to>
                                        <p:strVal val="visible"/>
                                      </p:to>
                                    </p:set>
                                    <p:animEffect filter="fade" transition="in">
                                      <p:cBhvr>
                                        <p:cTn dur="1000"/>
                                        <p:tgtEl>
                                          <p:spTgt spid="3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9"/>
                                        </p:tgtEl>
                                        <p:attrNameLst>
                                          <p:attrName>style.visibility</p:attrName>
                                        </p:attrNameLst>
                                      </p:cBhvr>
                                      <p:to>
                                        <p:strVal val="visible"/>
                                      </p:to>
                                    </p:set>
                                    <p:animEffect filter="fade" transition="in">
                                      <p:cBhvr>
                                        <p:cTn dur="1000"/>
                                        <p:tgtEl>
                                          <p:spTgt spid="379"/>
                                        </p:tgtEl>
                                      </p:cBhvr>
                                    </p:animEffect>
                                  </p:childTnLst>
                                </p:cTn>
                              </p:par>
                              <p:par>
                                <p:cTn fill="hold" nodeType="with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par>
                                <p:cTn fill="hold" nodeType="with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000"/>
                                        <p:tgtEl>
                                          <p:spTgt spid="381"/>
                                        </p:tgtEl>
                                      </p:cBhvr>
                                    </p:animEffect>
                                  </p:childTnLst>
                                </p:cTn>
                              </p:par>
                              <p:par>
                                <p:cTn fill="hold" nodeType="with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1000"/>
                                        <p:tgtEl>
                                          <p:spTgt spid="382"/>
                                        </p:tgtEl>
                                      </p:cBhvr>
                                    </p:animEffect>
                                  </p:childTnLst>
                                </p:cTn>
                              </p:par>
                              <p:par>
                                <p:cTn fill="hold" nodeType="with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par>
                                <p:cTn fill="hold" nodeType="with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1000"/>
                                        <p:tgtEl>
                                          <p:spTgt spid="3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0" name="Shape 390"/>
        <p:cNvGrpSpPr/>
        <p:nvPr/>
      </p:nvGrpSpPr>
      <p:grpSpPr>
        <a:xfrm>
          <a:off x="0" y="0"/>
          <a:ext cx="0" cy="0"/>
          <a:chOff x="0" y="0"/>
          <a:chExt cx="0" cy="0"/>
        </a:xfrm>
      </p:grpSpPr>
      <p:sp>
        <p:nvSpPr>
          <p:cNvPr id="391" name="Google Shape;391;p38"/>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392" name="Google Shape;392;p38"/>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From OCR to NER </a:t>
            </a:r>
            <a:endParaRPr b="1" sz="2000">
              <a:solidFill>
                <a:srgbClr val="FFFFFF"/>
              </a:solidFill>
              <a:latin typeface="EB Garamond"/>
              <a:ea typeface="EB Garamond"/>
              <a:cs typeface="EB Garamond"/>
              <a:sym typeface="EB Garamond"/>
            </a:endParaRPr>
          </a:p>
        </p:txBody>
      </p:sp>
      <p:sp>
        <p:nvSpPr>
          <p:cNvPr id="393" name="Google Shape;393;p38"/>
          <p:cNvSpPr txBox="1"/>
          <p:nvPr/>
        </p:nvSpPr>
        <p:spPr>
          <a:xfrm>
            <a:off x="3318200" y="792225"/>
            <a:ext cx="10851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l" sz="1200">
                <a:solidFill>
                  <a:schemeClr val="accent6"/>
                </a:solidFill>
                <a:latin typeface="Frank Ruhl Libre"/>
                <a:ea typeface="Frank Ruhl Libre"/>
                <a:cs typeface="Frank Ruhl Libre"/>
                <a:sym typeface="Frank Ruhl Libre"/>
              </a:rPr>
              <a:t>Cartouche </a:t>
            </a:r>
            <a:br>
              <a:rPr b="1" lang="el" sz="1200">
                <a:solidFill>
                  <a:schemeClr val="accent6"/>
                </a:solidFill>
                <a:latin typeface="Frank Ruhl Libre"/>
                <a:ea typeface="Frank Ruhl Libre"/>
                <a:cs typeface="Frank Ruhl Libre"/>
                <a:sym typeface="Frank Ruhl Libre"/>
              </a:rPr>
            </a:br>
            <a:r>
              <a:rPr b="1" lang="el" sz="1200">
                <a:solidFill>
                  <a:schemeClr val="accent6"/>
                </a:solidFill>
                <a:latin typeface="Frank Ruhl Libre"/>
                <a:ea typeface="Frank Ruhl Libre"/>
                <a:cs typeface="Frank Ruhl Libre"/>
                <a:sym typeface="Frank Ruhl Libre"/>
              </a:rPr>
              <a:t>extraction</a:t>
            </a:r>
            <a:endParaRPr b="1" sz="1200">
              <a:solidFill>
                <a:schemeClr val="accent6"/>
              </a:solidFill>
              <a:latin typeface="Frank Ruhl Libre"/>
              <a:ea typeface="Frank Ruhl Libre"/>
              <a:cs typeface="Frank Ruhl Libre"/>
              <a:sym typeface="Frank Ruhl Libre"/>
            </a:endParaRPr>
          </a:p>
        </p:txBody>
      </p:sp>
      <p:sp>
        <p:nvSpPr>
          <p:cNvPr id="394" name="Google Shape;394;p38"/>
          <p:cNvSpPr txBox="1"/>
          <p:nvPr/>
        </p:nvSpPr>
        <p:spPr>
          <a:xfrm>
            <a:off x="5033700" y="1029225"/>
            <a:ext cx="548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1200">
                <a:solidFill>
                  <a:schemeClr val="accent6"/>
                </a:solidFill>
                <a:latin typeface="Frank Ruhl Libre"/>
                <a:ea typeface="Frank Ruhl Libre"/>
                <a:cs typeface="Frank Ruhl Libre"/>
                <a:sym typeface="Frank Ruhl Libre"/>
              </a:rPr>
              <a:t>OCR</a:t>
            </a:r>
            <a:endParaRPr b="1" sz="1200">
              <a:solidFill>
                <a:schemeClr val="accent6"/>
              </a:solidFill>
              <a:latin typeface="Frank Ruhl Libre"/>
              <a:ea typeface="Frank Ruhl Libre"/>
              <a:cs typeface="Frank Ruhl Libre"/>
              <a:sym typeface="Frank Ruhl Libre"/>
            </a:endParaRPr>
          </a:p>
        </p:txBody>
      </p:sp>
      <p:sp>
        <p:nvSpPr>
          <p:cNvPr id="395" name="Google Shape;395;p38"/>
          <p:cNvSpPr/>
          <p:nvPr/>
        </p:nvSpPr>
        <p:spPr>
          <a:xfrm rot="5400000">
            <a:off x="6369250" y="1738300"/>
            <a:ext cx="321600" cy="226800"/>
          </a:xfrm>
          <a:prstGeom prst="rightArrow">
            <a:avLst>
              <a:gd fmla="val 50000" name="adj1"/>
              <a:gd fmla="val 500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8"/>
          <p:cNvSpPr txBox="1"/>
          <p:nvPr/>
        </p:nvSpPr>
        <p:spPr>
          <a:xfrm>
            <a:off x="5667875" y="2045588"/>
            <a:ext cx="21204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l" sz="1100">
                <a:solidFill>
                  <a:srgbClr val="CC0000"/>
                </a:solidFill>
                <a:highlight>
                  <a:schemeClr val="lt1"/>
                </a:highlight>
                <a:latin typeface="Frank Ruhl Libre"/>
                <a:ea typeface="Frank Ruhl Libre"/>
                <a:cs typeface="Frank Ruhl Libre"/>
                <a:sym typeface="Frank Ruhl Libre"/>
              </a:rPr>
              <a:t>富</a:t>
            </a:r>
            <a:r>
              <a:rPr b="1" lang="el" sz="1100">
                <a:solidFill>
                  <a:srgbClr val="CC0000"/>
                </a:solidFill>
                <a:highlight>
                  <a:srgbClr val="FFFFFF"/>
                </a:highlight>
                <a:latin typeface="Roboto"/>
                <a:ea typeface="Roboto"/>
                <a:cs typeface="Roboto"/>
                <a:sym typeface="Roboto"/>
              </a:rPr>
              <a:t>嶽</a:t>
            </a:r>
            <a:r>
              <a:rPr b="1" lang="el" sz="1100">
                <a:solidFill>
                  <a:schemeClr val="accent6"/>
                </a:solidFill>
                <a:highlight>
                  <a:srgbClr val="FFFFFF"/>
                </a:highlight>
                <a:latin typeface="Roboto"/>
                <a:ea typeface="Roboto"/>
                <a:cs typeface="Roboto"/>
                <a:sym typeface="Roboto"/>
              </a:rPr>
              <a:t>三十六</a:t>
            </a:r>
            <a:r>
              <a:rPr lang="el" sz="1100">
                <a:solidFill>
                  <a:srgbClr val="374151"/>
                </a:solidFill>
                <a:highlight>
                  <a:srgbClr val="FFFFFF"/>
                </a:highlight>
                <a:latin typeface="Roboto"/>
                <a:ea typeface="Roboto"/>
                <a:cs typeface="Roboto"/>
                <a:sym typeface="Roboto"/>
              </a:rPr>
              <a:t>叔     平列大</a:t>
            </a:r>
            <a:r>
              <a:rPr lang="el" sz="1100">
                <a:solidFill>
                  <a:schemeClr val="accent6"/>
                </a:solidFill>
                <a:highlight>
                  <a:srgbClr val="FFFFFF"/>
                </a:highlight>
                <a:latin typeface="Roboto"/>
                <a:ea typeface="Roboto"/>
                <a:cs typeface="Roboto"/>
                <a:sym typeface="Roboto"/>
              </a:rPr>
              <a:t>目</a:t>
            </a:r>
            <a:r>
              <a:rPr lang="el" sz="1100">
                <a:solidFill>
                  <a:srgbClr val="374151"/>
                </a:solidFill>
                <a:highlight>
                  <a:srgbClr val="FFFFFF"/>
                </a:highlight>
                <a:latin typeface="Roboto"/>
                <a:ea typeface="Roboto"/>
                <a:cs typeface="Roboto"/>
                <a:sym typeface="Roboto"/>
              </a:rPr>
              <a:t>隊</a:t>
            </a:r>
            <a:r>
              <a:rPr lang="el" sz="1100">
                <a:solidFill>
                  <a:schemeClr val="dk1"/>
                </a:solidFill>
                <a:latin typeface="Roboto"/>
                <a:ea typeface="Roboto"/>
                <a:cs typeface="Roboto"/>
                <a:sym typeface="Roboto"/>
              </a:rPr>
              <a:t>	</a:t>
            </a:r>
            <a:endParaRPr sz="1100">
              <a:solidFill>
                <a:schemeClr val="dk1"/>
              </a:solidFill>
            </a:endParaRPr>
          </a:p>
        </p:txBody>
      </p:sp>
      <p:sp>
        <p:nvSpPr>
          <p:cNvPr id="397" name="Google Shape;397;p38"/>
          <p:cNvSpPr/>
          <p:nvPr/>
        </p:nvSpPr>
        <p:spPr>
          <a:xfrm>
            <a:off x="5733425" y="1114575"/>
            <a:ext cx="1989300" cy="4941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endParaRPr>
          </a:p>
        </p:txBody>
      </p:sp>
      <p:sp>
        <p:nvSpPr>
          <p:cNvPr id="398" name="Google Shape;398;p38"/>
          <p:cNvSpPr txBox="1"/>
          <p:nvPr/>
        </p:nvSpPr>
        <p:spPr>
          <a:xfrm>
            <a:off x="6643450" y="1642475"/>
            <a:ext cx="548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1200">
                <a:solidFill>
                  <a:schemeClr val="accent6"/>
                </a:solidFill>
                <a:latin typeface="Frank Ruhl Libre"/>
                <a:ea typeface="Frank Ruhl Libre"/>
                <a:cs typeface="Frank Ruhl Libre"/>
                <a:sym typeface="Frank Ruhl Libre"/>
              </a:rPr>
              <a:t>NER</a:t>
            </a:r>
            <a:endParaRPr b="1" sz="1200">
              <a:solidFill>
                <a:schemeClr val="accent6"/>
              </a:solidFill>
              <a:latin typeface="Frank Ruhl Libre"/>
              <a:ea typeface="Frank Ruhl Libre"/>
              <a:cs typeface="Frank Ruhl Libre"/>
              <a:sym typeface="Frank Ruhl Libre"/>
            </a:endParaRPr>
          </a:p>
        </p:txBody>
      </p:sp>
      <p:sp>
        <p:nvSpPr>
          <p:cNvPr id="399" name="Google Shape;399;p38"/>
          <p:cNvSpPr/>
          <p:nvPr/>
        </p:nvSpPr>
        <p:spPr>
          <a:xfrm>
            <a:off x="5022911" y="1290725"/>
            <a:ext cx="666000" cy="226800"/>
          </a:xfrm>
          <a:prstGeom prst="rightArrow">
            <a:avLst>
              <a:gd fmla="val 50000" name="adj1"/>
              <a:gd fmla="val 500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endParaRPr>
          </a:p>
        </p:txBody>
      </p:sp>
      <p:pic>
        <p:nvPicPr>
          <p:cNvPr id="400" name="Google Shape;400;p38"/>
          <p:cNvPicPr preferRelativeResize="0"/>
          <p:nvPr/>
        </p:nvPicPr>
        <p:blipFill>
          <a:blip r:embed="rId4">
            <a:alphaModFix/>
          </a:blip>
          <a:stretch>
            <a:fillRect/>
          </a:stretch>
        </p:blipFill>
        <p:spPr>
          <a:xfrm>
            <a:off x="5892338" y="2658988"/>
            <a:ext cx="440600" cy="440600"/>
          </a:xfrm>
          <a:prstGeom prst="rect">
            <a:avLst/>
          </a:prstGeom>
          <a:noFill/>
          <a:ln>
            <a:noFill/>
          </a:ln>
        </p:spPr>
      </p:pic>
      <p:sp>
        <p:nvSpPr>
          <p:cNvPr id="401" name="Google Shape;401;p38"/>
          <p:cNvSpPr txBox="1"/>
          <p:nvPr/>
        </p:nvSpPr>
        <p:spPr>
          <a:xfrm>
            <a:off x="6222163" y="2679200"/>
            <a:ext cx="94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a:solidFill>
                  <a:srgbClr val="EF5362"/>
                </a:solidFill>
              </a:rPr>
              <a:t>Mt.Fuji</a:t>
            </a:r>
            <a:endParaRPr>
              <a:solidFill>
                <a:srgbClr val="EF5362"/>
              </a:solidFill>
            </a:endParaRPr>
          </a:p>
        </p:txBody>
      </p:sp>
      <p:sp>
        <p:nvSpPr>
          <p:cNvPr id="402" name="Google Shape;402;p38"/>
          <p:cNvSpPr txBox="1"/>
          <p:nvPr/>
        </p:nvSpPr>
        <p:spPr>
          <a:xfrm>
            <a:off x="5733425" y="560400"/>
            <a:ext cx="2120400" cy="109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l" sz="1000">
                <a:solidFill>
                  <a:srgbClr val="0E101A"/>
                </a:solidFill>
                <a:latin typeface="Roboto"/>
                <a:ea typeface="Roboto"/>
                <a:cs typeface="Roboto"/>
                <a:sym typeface="Roboto"/>
              </a:rPr>
              <a:t>Human transcribed</a:t>
            </a:r>
            <a:endParaRPr sz="1000">
              <a:solidFill>
                <a:srgbClr val="0E101A"/>
              </a:solidFill>
              <a:latin typeface="Roboto"/>
              <a:ea typeface="Roboto"/>
              <a:cs typeface="Roboto"/>
              <a:sym typeface="Roboto"/>
            </a:endParaRPr>
          </a:p>
          <a:p>
            <a:pPr indent="0" lvl="0" marL="0" rtl="0" algn="l">
              <a:lnSpc>
                <a:spcPct val="115000"/>
              </a:lnSpc>
              <a:spcBef>
                <a:spcPts val="0"/>
              </a:spcBef>
              <a:spcAft>
                <a:spcPts val="0"/>
              </a:spcAft>
              <a:buNone/>
            </a:pPr>
            <a:r>
              <a:rPr b="1" lang="el" sz="1100">
                <a:solidFill>
                  <a:srgbClr val="FF0000"/>
                </a:solidFill>
              </a:rPr>
              <a:t>  </a:t>
            </a:r>
            <a:r>
              <a:rPr lang="el" sz="1100">
                <a:solidFill>
                  <a:srgbClr val="1A1A1A"/>
                </a:solidFill>
                <a:highlight>
                  <a:schemeClr val="lt1"/>
                </a:highlight>
                <a:latin typeface="Frank Ruhl Libre"/>
                <a:ea typeface="Frank Ruhl Libre"/>
                <a:cs typeface="Frank Ruhl Libre"/>
                <a:sym typeface="Frank Ruhl Libre"/>
              </a:rPr>
              <a:t>富嶽三十六景　甲州犬目峠</a:t>
            </a:r>
            <a:r>
              <a:rPr b="1" lang="el" sz="1100">
                <a:solidFill>
                  <a:srgbClr val="FF0000"/>
                </a:solidFill>
              </a:rPr>
              <a:t>         </a:t>
            </a:r>
            <a:r>
              <a:rPr lang="el" sz="1100">
                <a:solidFill>
                  <a:schemeClr val="dk1"/>
                </a:solidFill>
                <a:latin typeface="Roboto"/>
                <a:ea typeface="Roboto"/>
                <a:cs typeface="Roboto"/>
                <a:sym typeface="Roboto"/>
              </a:rPr>
              <a:t>	</a:t>
            </a:r>
            <a:endParaRPr sz="11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l" sz="1000">
                <a:solidFill>
                  <a:schemeClr val="dk1"/>
                </a:solidFill>
                <a:latin typeface="Roboto"/>
                <a:ea typeface="Roboto"/>
                <a:cs typeface="Roboto"/>
                <a:sym typeface="Roboto"/>
              </a:rPr>
              <a:t>OCR output</a:t>
            </a:r>
            <a:endParaRPr sz="1100">
              <a:solidFill>
                <a:srgbClr val="1A1A1A"/>
              </a:solidFill>
              <a:highlight>
                <a:schemeClr val="lt1"/>
              </a:highlight>
              <a:latin typeface="Frank Ruhl Libre"/>
              <a:ea typeface="Frank Ruhl Libre"/>
              <a:cs typeface="Frank Ruhl Libre"/>
              <a:sym typeface="Frank Ruhl Libre"/>
            </a:endParaRPr>
          </a:p>
          <a:p>
            <a:pPr indent="0" lvl="0" marL="0" rtl="0" algn="l">
              <a:lnSpc>
                <a:spcPct val="115000"/>
              </a:lnSpc>
              <a:spcBef>
                <a:spcPts val="0"/>
              </a:spcBef>
              <a:spcAft>
                <a:spcPts val="0"/>
              </a:spcAft>
              <a:buNone/>
            </a:pPr>
            <a:r>
              <a:rPr b="1" lang="el" sz="1100">
                <a:solidFill>
                  <a:srgbClr val="FF0000"/>
                </a:solidFill>
              </a:rPr>
              <a:t> </a:t>
            </a:r>
            <a:r>
              <a:rPr lang="el" sz="1100">
                <a:solidFill>
                  <a:schemeClr val="accent6"/>
                </a:solidFill>
                <a:highlight>
                  <a:schemeClr val="lt1"/>
                </a:highlight>
                <a:latin typeface="Frank Ruhl Libre"/>
                <a:ea typeface="Frank Ruhl Libre"/>
                <a:cs typeface="Frank Ruhl Libre"/>
                <a:sym typeface="Frank Ruhl Libre"/>
              </a:rPr>
              <a:t>富</a:t>
            </a:r>
            <a:r>
              <a:rPr b="1" lang="el" sz="1100">
                <a:solidFill>
                  <a:schemeClr val="accent6"/>
                </a:solidFill>
                <a:highlight>
                  <a:srgbClr val="FFFFFF"/>
                </a:highlight>
                <a:latin typeface="Roboto"/>
                <a:ea typeface="Roboto"/>
                <a:cs typeface="Roboto"/>
                <a:sym typeface="Roboto"/>
              </a:rPr>
              <a:t>嶽三十六</a:t>
            </a:r>
            <a:r>
              <a:rPr lang="el" sz="1100">
                <a:solidFill>
                  <a:srgbClr val="374151"/>
                </a:solidFill>
                <a:highlight>
                  <a:srgbClr val="FFFFFF"/>
                </a:highlight>
                <a:latin typeface="Roboto"/>
                <a:ea typeface="Roboto"/>
                <a:cs typeface="Roboto"/>
                <a:sym typeface="Roboto"/>
              </a:rPr>
              <a:t>叔     平列大</a:t>
            </a:r>
            <a:r>
              <a:rPr lang="el" sz="1100">
                <a:solidFill>
                  <a:schemeClr val="accent6"/>
                </a:solidFill>
                <a:highlight>
                  <a:srgbClr val="FFFFFF"/>
                </a:highlight>
                <a:latin typeface="Roboto"/>
                <a:ea typeface="Roboto"/>
                <a:cs typeface="Roboto"/>
                <a:sym typeface="Roboto"/>
              </a:rPr>
              <a:t>目</a:t>
            </a:r>
            <a:r>
              <a:rPr lang="el" sz="1100">
                <a:solidFill>
                  <a:srgbClr val="374151"/>
                </a:solidFill>
                <a:highlight>
                  <a:srgbClr val="FFFFFF"/>
                </a:highlight>
                <a:latin typeface="Roboto"/>
                <a:ea typeface="Roboto"/>
                <a:cs typeface="Roboto"/>
                <a:sym typeface="Roboto"/>
              </a:rPr>
              <a:t>隊</a:t>
            </a:r>
            <a:r>
              <a:rPr lang="el" sz="1100">
                <a:solidFill>
                  <a:schemeClr val="dk1"/>
                </a:solidFill>
                <a:latin typeface="Roboto"/>
                <a:ea typeface="Roboto"/>
                <a:cs typeface="Roboto"/>
                <a:sym typeface="Roboto"/>
              </a:rPr>
              <a:t>	</a:t>
            </a:r>
            <a:endParaRPr sz="1500">
              <a:solidFill>
                <a:schemeClr val="dk1"/>
              </a:solidFill>
              <a:latin typeface="Frank Ruhl Libre Light"/>
              <a:ea typeface="Frank Ruhl Libre Light"/>
              <a:cs typeface="Frank Ruhl Libre Light"/>
              <a:sym typeface="Frank Ruhl Libre Light"/>
            </a:endParaRPr>
          </a:p>
        </p:txBody>
      </p:sp>
      <p:sp>
        <p:nvSpPr>
          <p:cNvPr id="403" name="Google Shape;403;p38"/>
          <p:cNvSpPr/>
          <p:nvPr/>
        </p:nvSpPr>
        <p:spPr>
          <a:xfrm>
            <a:off x="3527748" y="1290725"/>
            <a:ext cx="666000" cy="226800"/>
          </a:xfrm>
          <a:prstGeom prst="rightArrow">
            <a:avLst>
              <a:gd fmla="val 50000" name="adj1"/>
              <a:gd fmla="val 500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endParaRPr>
          </a:p>
        </p:txBody>
      </p:sp>
      <p:sp>
        <p:nvSpPr>
          <p:cNvPr id="404" name="Google Shape;404;p38"/>
          <p:cNvSpPr/>
          <p:nvPr/>
        </p:nvSpPr>
        <p:spPr>
          <a:xfrm rot="5400000">
            <a:off x="6369250" y="2446462"/>
            <a:ext cx="321600" cy="226800"/>
          </a:xfrm>
          <a:prstGeom prst="rightArrow">
            <a:avLst>
              <a:gd fmla="val 50000" name="adj1"/>
              <a:gd fmla="val 500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8"/>
          <p:cNvSpPr txBox="1"/>
          <p:nvPr/>
        </p:nvSpPr>
        <p:spPr>
          <a:xfrm>
            <a:off x="2141250" y="3531225"/>
            <a:ext cx="4861500" cy="76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l" sz="1200">
                <a:solidFill>
                  <a:schemeClr val="dk1"/>
                </a:solidFill>
              </a:rPr>
              <a:t>Kokusho Sōmokuroku</a:t>
            </a:r>
            <a:r>
              <a:rPr lang="el" sz="1200">
                <a:solidFill>
                  <a:schemeClr val="dk1"/>
                </a:solidFill>
              </a:rPr>
              <a:t> (400k+ 90% </a:t>
            </a:r>
            <a:r>
              <a:rPr b="1" lang="el" sz="1200">
                <a:solidFill>
                  <a:schemeClr val="dk1"/>
                </a:solidFill>
              </a:rPr>
              <a:t>pre-modern</a:t>
            </a:r>
            <a:r>
              <a:rPr lang="el" sz="1200">
                <a:solidFill>
                  <a:schemeClr val="dk1"/>
                </a:solidFill>
              </a:rPr>
              <a:t> Edo books)</a:t>
            </a:r>
            <a:endParaRPr sz="1200">
              <a:solidFill>
                <a:schemeClr val="dk1"/>
              </a:solidFill>
            </a:endParaRPr>
          </a:p>
          <a:p>
            <a:pPr indent="0" lvl="0" marL="0" rtl="0" algn="ctr">
              <a:spcBef>
                <a:spcPts val="0"/>
              </a:spcBef>
              <a:spcAft>
                <a:spcPts val="0"/>
              </a:spcAft>
              <a:buNone/>
            </a:pPr>
            <a:r>
              <a:rPr lang="el" sz="1200">
                <a:solidFill>
                  <a:schemeClr val="dk1"/>
                </a:solidFill>
              </a:rPr>
              <a:t>Less than 1% have been transcribed</a:t>
            </a:r>
            <a:endParaRPr>
              <a:solidFill>
                <a:schemeClr val="dk1"/>
              </a:solidFill>
            </a:endParaRPr>
          </a:p>
        </p:txBody>
      </p:sp>
      <p:sp>
        <p:nvSpPr>
          <p:cNvPr id="406" name="Google Shape;406;p38"/>
          <p:cNvSpPr/>
          <p:nvPr/>
        </p:nvSpPr>
        <p:spPr>
          <a:xfrm>
            <a:off x="1818550" y="3511025"/>
            <a:ext cx="5464260" cy="809892"/>
          </a:xfrm>
          <a:prstGeom prst="cloud">
            <a:avLst/>
          </a:prstGeom>
          <a:solidFill>
            <a:srgbClr val="DCC4A9">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7" name="Google Shape;407;p38"/>
          <p:cNvPicPr preferRelativeResize="0"/>
          <p:nvPr/>
        </p:nvPicPr>
        <p:blipFill>
          <a:blip r:embed="rId5">
            <a:alphaModFix/>
          </a:blip>
          <a:stretch>
            <a:fillRect/>
          </a:stretch>
        </p:blipFill>
        <p:spPr>
          <a:xfrm>
            <a:off x="788500" y="772225"/>
            <a:ext cx="2599025" cy="1781925"/>
          </a:xfrm>
          <a:prstGeom prst="rect">
            <a:avLst/>
          </a:prstGeom>
          <a:noFill/>
          <a:ln>
            <a:noFill/>
          </a:ln>
        </p:spPr>
      </p:pic>
      <p:pic>
        <p:nvPicPr>
          <p:cNvPr id="408" name="Google Shape;408;p38"/>
          <p:cNvPicPr preferRelativeResize="0"/>
          <p:nvPr/>
        </p:nvPicPr>
        <p:blipFill>
          <a:blip r:embed="rId6">
            <a:alphaModFix/>
          </a:blip>
          <a:stretch>
            <a:fillRect/>
          </a:stretch>
        </p:blipFill>
        <p:spPr>
          <a:xfrm>
            <a:off x="4333975" y="735988"/>
            <a:ext cx="548700" cy="1854400"/>
          </a:xfrm>
          <a:prstGeom prst="rect">
            <a:avLst/>
          </a:prstGeom>
          <a:noFill/>
          <a:ln>
            <a:noFill/>
          </a:ln>
        </p:spPr>
      </p:pic>
      <p:sp>
        <p:nvSpPr>
          <p:cNvPr id="409" name="Google Shape;409;p38"/>
          <p:cNvSpPr txBox="1"/>
          <p:nvPr/>
        </p:nvSpPr>
        <p:spPr>
          <a:xfrm>
            <a:off x="788500" y="2547800"/>
            <a:ext cx="2598900" cy="531600"/>
          </a:xfrm>
          <a:prstGeom prst="rect">
            <a:avLst/>
          </a:prstGeom>
          <a:noFill/>
          <a:ln>
            <a:noFill/>
          </a:ln>
        </p:spPr>
        <p:txBody>
          <a:bodyPr anchorCtr="0" anchor="t" bIns="91425" lIns="91425" spcFirstLastPara="1" rIns="91425" wrap="square" tIns="91425">
            <a:spAutoFit/>
          </a:bodyPr>
          <a:lstStyle/>
          <a:p>
            <a:pPr indent="0" lvl="0" marL="0" rtl="0" algn="ctr">
              <a:lnSpc>
                <a:spcPct val="125454"/>
              </a:lnSpc>
              <a:spcBef>
                <a:spcPts val="0"/>
              </a:spcBef>
              <a:spcAft>
                <a:spcPts val="0"/>
              </a:spcAft>
              <a:buNone/>
            </a:pPr>
            <a:r>
              <a:rPr lang="el" sz="1000">
                <a:solidFill>
                  <a:schemeClr val="accent6"/>
                </a:solidFill>
                <a:latin typeface="Times New Roman"/>
                <a:ea typeface="Times New Roman"/>
                <a:cs typeface="Times New Roman"/>
                <a:sym typeface="Times New Roman"/>
              </a:rPr>
              <a:t>ukiyo-e </a:t>
            </a:r>
            <a:r>
              <a:rPr lang="el" sz="1000">
                <a:solidFill>
                  <a:schemeClr val="accent6"/>
                </a:solidFill>
                <a:latin typeface="Times New Roman"/>
                <a:ea typeface="Times New Roman"/>
                <a:cs typeface="Times New Roman"/>
                <a:sym typeface="Times New Roman"/>
              </a:rPr>
              <a:t>print by Hokusai from the series </a:t>
            </a:r>
            <a:endParaRPr sz="1000">
              <a:solidFill>
                <a:schemeClr val="accent6"/>
              </a:solidFill>
              <a:latin typeface="Times New Roman"/>
              <a:ea typeface="Times New Roman"/>
              <a:cs typeface="Times New Roman"/>
              <a:sym typeface="Times New Roman"/>
            </a:endParaRPr>
          </a:p>
          <a:p>
            <a:pPr indent="0" lvl="0" marL="0" rtl="0" algn="ctr">
              <a:lnSpc>
                <a:spcPct val="125454"/>
              </a:lnSpc>
              <a:spcBef>
                <a:spcPts val="0"/>
              </a:spcBef>
              <a:spcAft>
                <a:spcPts val="0"/>
              </a:spcAft>
              <a:buNone/>
            </a:pPr>
            <a:r>
              <a:rPr lang="el" sz="1000">
                <a:solidFill>
                  <a:schemeClr val="accent6"/>
                </a:solidFill>
                <a:latin typeface="Times New Roman"/>
                <a:ea typeface="Times New Roman"/>
                <a:cs typeface="Times New Roman"/>
                <a:sym typeface="Times New Roman"/>
              </a:rPr>
              <a:t>“Thirty-six Views of Mount Fuji” </a:t>
            </a:r>
            <a:endParaRPr sz="1200">
              <a:solidFill>
                <a:schemeClr val="accent6"/>
              </a:solidFill>
              <a:latin typeface="Frank Ruhl Libre"/>
              <a:ea typeface="Frank Ruhl Libre"/>
              <a:cs typeface="Frank Ruhl Libre"/>
              <a:sym typeface="Frank Ruhl Libr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
                                        </p:tgtEl>
                                        <p:attrNameLst>
                                          <p:attrName>style.visibility</p:attrName>
                                        </p:attrNameLst>
                                      </p:cBhvr>
                                      <p:to>
                                        <p:strVal val="visible"/>
                                      </p:to>
                                    </p:set>
                                    <p:animEffect filter="fade" transition="in">
                                      <p:cBhvr>
                                        <p:cTn dur="1000"/>
                                        <p:tgtEl>
                                          <p:spTgt spid="393"/>
                                        </p:tgtEl>
                                      </p:cBhvr>
                                    </p:animEffect>
                                  </p:childTnLst>
                                </p:cTn>
                              </p:par>
                              <p:par>
                                <p:cTn fill="hold" nodeType="withEffect" presetClass="entr" presetID="10" presetSubtype="0">
                                  <p:stCondLst>
                                    <p:cond delay="0"/>
                                  </p:stCondLst>
                                  <p:childTnLst>
                                    <p:set>
                                      <p:cBhvr>
                                        <p:cTn dur="1" fill="hold">
                                          <p:stCondLst>
                                            <p:cond delay="0"/>
                                          </p:stCondLst>
                                        </p:cTn>
                                        <p:tgtEl>
                                          <p:spTgt spid="403"/>
                                        </p:tgtEl>
                                        <p:attrNameLst>
                                          <p:attrName>style.visibility</p:attrName>
                                        </p:attrNameLst>
                                      </p:cBhvr>
                                      <p:to>
                                        <p:strVal val="visible"/>
                                      </p:to>
                                    </p:set>
                                    <p:animEffect filter="fade" transition="in">
                                      <p:cBhvr>
                                        <p:cTn dur="1000"/>
                                        <p:tgtEl>
                                          <p:spTgt spid="403"/>
                                        </p:tgtEl>
                                      </p:cBhvr>
                                    </p:animEffect>
                                  </p:childTnLst>
                                </p:cTn>
                              </p:par>
                              <p:par>
                                <p:cTn fill="hold" nodeType="withEffect" presetClass="entr" presetID="10" presetSubtype="0">
                                  <p:stCondLst>
                                    <p:cond delay="0"/>
                                  </p:stCondLst>
                                  <p:childTnLst>
                                    <p:set>
                                      <p:cBhvr>
                                        <p:cTn dur="1" fill="hold">
                                          <p:stCondLst>
                                            <p:cond delay="0"/>
                                          </p:stCondLst>
                                        </p:cTn>
                                        <p:tgtEl>
                                          <p:spTgt spid="408"/>
                                        </p:tgtEl>
                                        <p:attrNameLst>
                                          <p:attrName>style.visibility</p:attrName>
                                        </p:attrNameLst>
                                      </p:cBhvr>
                                      <p:to>
                                        <p:strVal val="visible"/>
                                      </p:to>
                                    </p:set>
                                    <p:animEffect filter="fade" transition="in">
                                      <p:cBhvr>
                                        <p:cTn dur="1000"/>
                                        <p:tgtEl>
                                          <p:spTgt spid="4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
                                        </p:tgtEl>
                                        <p:attrNameLst>
                                          <p:attrName>style.visibility</p:attrName>
                                        </p:attrNameLst>
                                      </p:cBhvr>
                                      <p:to>
                                        <p:strVal val="visible"/>
                                      </p:to>
                                    </p:set>
                                    <p:animEffect filter="fade" transition="in">
                                      <p:cBhvr>
                                        <p:cTn dur="1000"/>
                                        <p:tgtEl>
                                          <p:spTgt spid="394"/>
                                        </p:tgtEl>
                                      </p:cBhvr>
                                    </p:animEffect>
                                  </p:childTnLst>
                                </p:cTn>
                              </p:par>
                              <p:par>
                                <p:cTn fill="hold" nodeType="withEffect" presetClass="entr" presetID="10" presetSubtype="0">
                                  <p:stCondLst>
                                    <p:cond delay="0"/>
                                  </p:stCondLst>
                                  <p:childTnLst>
                                    <p:set>
                                      <p:cBhvr>
                                        <p:cTn dur="1" fill="hold">
                                          <p:stCondLst>
                                            <p:cond delay="0"/>
                                          </p:stCondLst>
                                        </p:cTn>
                                        <p:tgtEl>
                                          <p:spTgt spid="399"/>
                                        </p:tgtEl>
                                        <p:attrNameLst>
                                          <p:attrName>style.visibility</p:attrName>
                                        </p:attrNameLst>
                                      </p:cBhvr>
                                      <p:to>
                                        <p:strVal val="visible"/>
                                      </p:to>
                                    </p:set>
                                    <p:animEffect filter="fade" transition="in">
                                      <p:cBhvr>
                                        <p:cTn dur="1000"/>
                                        <p:tgtEl>
                                          <p:spTgt spid="399"/>
                                        </p:tgtEl>
                                      </p:cBhvr>
                                    </p:animEffect>
                                  </p:childTnLst>
                                </p:cTn>
                              </p:par>
                              <p:par>
                                <p:cTn fill="hold" nodeType="withEffect" presetClass="entr" presetID="10" presetSubtype="0">
                                  <p:stCondLst>
                                    <p:cond delay="0"/>
                                  </p:stCondLst>
                                  <p:childTnLst>
                                    <p:set>
                                      <p:cBhvr>
                                        <p:cTn dur="1" fill="hold">
                                          <p:stCondLst>
                                            <p:cond delay="0"/>
                                          </p:stCondLst>
                                        </p:cTn>
                                        <p:tgtEl>
                                          <p:spTgt spid="402"/>
                                        </p:tgtEl>
                                        <p:attrNameLst>
                                          <p:attrName>style.visibility</p:attrName>
                                        </p:attrNameLst>
                                      </p:cBhvr>
                                      <p:to>
                                        <p:strVal val="visible"/>
                                      </p:to>
                                    </p:set>
                                    <p:animEffect filter="fade" transition="in">
                                      <p:cBhvr>
                                        <p:cTn dur="1000"/>
                                        <p:tgtEl>
                                          <p:spTgt spid="4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5"/>
                                        </p:tgtEl>
                                        <p:attrNameLst>
                                          <p:attrName>style.visibility</p:attrName>
                                        </p:attrNameLst>
                                      </p:cBhvr>
                                      <p:to>
                                        <p:strVal val="visible"/>
                                      </p:to>
                                    </p:set>
                                    <p:animEffect filter="fade" transition="in">
                                      <p:cBhvr>
                                        <p:cTn dur="1000"/>
                                        <p:tgtEl>
                                          <p:spTgt spid="395"/>
                                        </p:tgtEl>
                                      </p:cBhvr>
                                    </p:animEffect>
                                  </p:childTnLst>
                                </p:cTn>
                              </p:par>
                              <p:par>
                                <p:cTn fill="hold" nodeType="withEffect" presetClass="entr" presetID="10" presetSubtype="0">
                                  <p:stCondLst>
                                    <p:cond delay="0"/>
                                  </p:stCondLst>
                                  <p:childTnLst>
                                    <p:set>
                                      <p:cBhvr>
                                        <p:cTn dur="1" fill="hold">
                                          <p:stCondLst>
                                            <p:cond delay="0"/>
                                          </p:stCondLst>
                                        </p:cTn>
                                        <p:tgtEl>
                                          <p:spTgt spid="396"/>
                                        </p:tgtEl>
                                        <p:attrNameLst>
                                          <p:attrName>style.visibility</p:attrName>
                                        </p:attrNameLst>
                                      </p:cBhvr>
                                      <p:to>
                                        <p:strVal val="visible"/>
                                      </p:to>
                                    </p:set>
                                    <p:animEffect filter="fade" transition="in">
                                      <p:cBhvr>
                                        <p:cTn dur="1000"/>
                                        <p:tgtEl>
                                          <p:spTgt spid="396"/>
                                        </p:tgtEl>
                                      </p:cBhvr>
                                    </p:animEffect>
                                  </p:childTnLst>
                                </p:cTn>
                              </p:par>
                              <p:par>
                                <p:cTn fill="hold" nodeType="withEffect" presetClass="entr" presetID="10" presetSubtype="0">
                                  <p:stCondLst>
                                    <p:cond delay="0"/>
                                  </p:stCondLst>
                                  <p:childTnLst>
                                    <p:set>
                                      <p:cBhvr>
                                        <p:cTn dur="1" fill="hold">
                                          <p:stCondLst>
                                            <p:cond delay="0"/>
                                          </p:stCondLst>
                                        </p:cTn>
                                        <p:tgtEl>
                                          <p:spTgt spid="397"/>
                                        </p:tgtEl>
                                        <p:attrNameLst>
                                          <p:attrName>style.visibility</p:attrName>
                                        </p:attrNameLst>
                                      </p:cBhvr>
                                      <p:to>
                                        <p:strVal val="visible"/>
                                      </p:to>
                                    </p:set>
                                    <p:animEffect filter="fade" transition="in">
                                      <p:cBhvr>
                                        <p:cTn dur="1000"/>
                                        <p:tgtEl>
                                          <p:spTgt spid="397"/>
                                        </p:tgtEl>
                                      </p:cBhvr>
                                    </p:animEffect>
                                  </p:childTnLst>
                                </p:cTn>
                              </p:par>
                              <p:par>
                                <p:cTn fill="hold" nodeType="withEffect" presetClass="entr" presetID="10" presetSubtype="0">
                                  <p:stCondLst>
                                    <p:cond delay="0"/>
                                  </p:stCondLst>
                                  <p:childTnLst>
                                    <p:set>
                                      <p:cBhvr>
                                        <p:cTn dur="1" fill="hold">
                                          <p:stCondLst>
                                            <p:cond delay="0"/>
                                          </p:stCondLst>
                                        </p:cTn>
                                        <p:tgtEl>
                                          <p:spTgt spid="398"/>
                                        </p:tgtEl>
                                        <p:attrNameLst>
                                          <p:attrName>style.visibility</p:attrName>
                                        </p:attrNameLst>
                                      </p:cBhvr>
                                      <p:to>
                                        <p:strVal val="visible"/>
                                      </p:to>
                                    </p:set>
                                    <p:animEffect filter="fade" transition="in">
                                      <p:cBhvr>
                                        <p:cTn dur="1000"/>
                                        <p:tgtEl>
                                          <p:spTgt spid="3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0"/>
                                        </p:tgtEl>
                                        <p:attrNameLst>
                                          <p:attrName>style.visibility</p:attrName>
                                        </p:attrNameLst>
                                      </p:cBhvr>
                                      <p:to>
                                        <p:strVal val="visible"/>
                                      </p:to>
                                    </p:set>
                                    <p:animEffect filter="fade" transition="in">
                                      <p:cBhvr>
                                        <p:cTn dur="1000"/>
                                        <p:tgtEl>
                                          <p:spTgt spid="400"/>
                                        </p:tgtEl>
                                      </p:cBhvr>
                                    </p:animEffect>
                                  </p:childTnLst>
                                </p:cTn>
                              </p:par>
                              <p:par>
                                <p:cTn fill="hold" nodeType="withEffect" presetClass="entr" presetID="10" presetSubtype="0">
                                  <p:stCondLst>
                                    <p:cond delay="0"/>
                                  </p:stCondLst>
                                  <p:childTnLst>
                                    <p:set>
                                      <p:cBhvr>
                                        <p:cTn dur="1" fill="hold">
                                          <p:stCondLst>
                                            <p:cond delay="0"/>
                                          </p:stCondLst>
                                        </p:cTn>
                                        <p:tgtEl>
                                          <p:spTgt spid="401"/>
                                        </p:tgtEl>
                                        <p:attrNameLst>
                                          <p:attrName>style.visibility</p:attrName>
                                        </p:attrNameLst>
                                      </p:cBhvr>
                                      <p:to>
                                        <p:strVal val="visible"/>
                                      </p:to>
                                    </p:set>
                                    <p:animEffect filter="fade" transition="in">
                                      <p:cBhvr>
                                        <p:cTn dur="1000"/>
                                        <p:tgtEl>
                                          <p:spTgt spid="401"/>
                                        </p:tgtEl>
                                      </p:cBhvr>
                                    </p:animEffect>
                                  </p:childTnLst>
                                </p:cTn>
                              </p:par>
                              <p:par>
                                <p:cTn fill="hold" nodeType="withEffect" presetClass="entr" presetID="10" presetSubtype="0">
                                  <p:stCondLst>
                                    <p:cond delay="0"/>
                                  </p:stCondLst>
                                  <p:childTnLst>
                                    <p:set>
                                      <p:cBhvr>
                                        <p:cTn dur="1" fill="hold">
                                          <p:stCondLst>
                                            <p:cond delay="0"/>
                                          </p:stCondLst>
                                        </p:cTn>
                                        <p:tgtEl>
                                          <p:spTgt spid="404"/>
                                        </p:tgtEl>
                                        <p:attrNameLst>
                                          <p:attrName>style.visibility</p:attrName>
                                        </p:attrNameLst>
                                      </p:cBhvr>
                                      <p:to>
                                        <p:strVal val="visible"/>
                                      </p:to>
                                    </p:set>
                                    <p:animEffect filter="fade" transition="in">
                                      <p:cBhvr>
                                        <p:cTn dur="1000"/>
                                        <p:tgtEl>
                                          <p:spTgt spid="4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
                                        </p:tgtEl>
                                        <p:attrNameLst>
                                          <p:attrName>style.visibility</p:attrName>
                                        </p:attrNameLst>
                                      </p:cBhvr>
                                      <p:to>
                                        <p:strVal val="visible"/>
                                      </p:to>
                                    </p:set>
                                    <p:animEffect filter="fade" transition="in">
                                      <p:cBhvr>
                                        <p:cTn dur="1000"/>
                                        <p:tgtEl>
                                          <p:spTgt spid="405"/>
                                        </p:tgtEl>
                                      </p:cBhvr>
                                    </p:animEffect>
                                  </p:childTnLst>
                                </p:cTn>
                              </p:par>
                              <p:par>
                                <p:cTn fill="hold" nodeType="withEffect" presetClass="entr" presetID="10" presetSubtype="0">
                                  <p:stCondLst>
                                    <p:cond delay="0"/>
                                  </p:stCondLst>
                                  <p:childTnLst>
                                    <p:set>
                                      <p:cBhvr>
                                        <p:cTn dur="1" fill="hold">
                                          <p:stCondLst>
                                            <p:cond delay="0"/>
                                          </p:stCondLst>
                                        </p:cTn>
                                        <p:tgtEl>
                                          <p:spTgt spid="406"/>
                                        </p:tgtEl>
                                        <p:attrNameLst>
                                          <p:attrName>style.visibility</p:attrName>
                                        </p:attrNameLst>
                                      </p:cBhvr>
                                      <p:to>
                                        <p:strVal val="visible"/>
                                      </p:to>
                                    </p:set>
                                    <p:animEffect filter="fade" transition="in">
                                      <p:cBhvr>
                                        <p:cTn dur="1000"/>
                                        <p:tgtEl>
                                          <p:spTgt spid="4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3" name="Shape 413"/>
        <p:cNvGrpSpPr/>
        <p:nvPr/>
      </p:nvGrpSpPr>
      <p:grpSpPr>
        <a:xfrm>
          <a:off x="0" y="0"/>
          <a:ext cx="0" cy="0"/>
          <a:chOff x="0" y="0"/>
          <a:chExt cx="0" cy="0"/>
        </a:xfrm>
      </p:grpSpPr>
      <p:pic>
        <p:nvPicPr>
          <p:cNvPr id="414" name="Google Shape;414;p39"/>
          <p:cNvPicPr preferRelativeResize="0"/>
          <p:nvPr/>
        </p:nvPicPr>
        <p:blipFill rotWithShape="1">
          <a:blip r:embed="rId4">
            <a:alphaModFix/>
          </a:blip>
          <a:srcRect b="0" l="0" r="0" t="0"/>
          <a:stretch/>
        </p:blipFill>
        <p:spPr>
          <a:xfrm>
            <a:off x="3832050" y="818225"/>
            <a:ext cx="4436402" cy="2961898"/>
          </a:xfrm>
          <a:prstGeom prst="rect">
            <a:avLst/>
          </a:prstGeom>
          <a:noFill/>
          <a:ln>
            <a:noFill/>
          </a:ln>
        </p:spPr>
      </p:pic>
      <p:sp>
        <p:nvSpPr>
          <p:cNvPr id="415" name="Google Shape;415;p39"/>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416" name="Google Shape;416;p39"/>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Challenges of automated recognition</a:t>
            </a:r>
            <a:endParaRPr b="1" sz="2000">
              <a:solidFill>
                <a:srgbClr val="FFFFFF"/>
              </a:solidFill>
              <a:latin typeface="EB Garamond"/>
              <a:ea typeface="EB Garamond"/>
              <a:cs typeface="EB Garamond"/>
              <a:sym typeface="EB Garamond"/>
            </a:endParaRPr>
          </a:p>
        </p:txBody>
      </p:sp>
      <p:sp>
        <p:nvSpPr>
          <p:cNvPr id="417" name="Google Shape;417;p39"/>
          <p:cNvSpPr txBox="1"/>
          <p:nvPr/>
        </p:nvSpPr>
        <p:spPr>
          <a:xfrm>
            <a:off x="3949900" y="1664375"/>
            <a:ext cx="44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a:latin typeface="Frank Ruhl Libre"/>
                <a:ea typeface="Frank Ruhl Libre"/>
                <a:cs typeface="Frank Ruhl Libre"/>
                <a:sym typeface="Frank Ruhl Libre"/>
              </a:rPr>
              <a:t>VS</a:t>
            </a:r>
            <a:endParaRPr>
              <a:latin typeface="Frank Ruhl Libre"/>
              <a:ea typeface="Frank Ruhl Libre"/>
              <a:cs typeface="Frank Ruhl Libre"/>
              <a:sym typeface="Frank Ruhl Libre"/>
            </a:endParaRPr>
          </a:p>
        </p:txBody>
      </p:sp>
      <p:sp>
        <p:nvSpPr>
          <p:cNvPr id="418" name="Google Shape;418;p39"/>
          <p:cNvSpPr txBox="1"/>
          <p:nvPr/>
        </p:nvSpPr>
        <p:spPr>
          <a:xfrm>
            <a:off x="3832038" y="3969500"/>
            <a:ext cx="3000000" cy="51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l" sz="1000"/>
              <a:t>Title:</a:t>
            </a:r>
            <a:r>
              <a:rPr lang="el" sz="1000">
                <a:highlight>
                  <a:srgbClr val="FFFFFF"/>
                </a:highlight>
                <a:uFill>
                  <a:noFill/>
                </a:uFill>
                <a:hlinkClick r:id="rId5"/>
              </a:rPr>
              <a:t>「東海道　京都之内」</a:t>
            </a:r>
            <a:r>
              <a:rPr lang="el" sz="1000">
                <a:highlight>
                  <a:srgbClr val="FFFFFF"/>
                </a:highlight>
                <a:uFill>
                  <a:noFill/>
                </a:uFill>
                <a:hlinkClick r:id="rId6"/>
              </a:rPr>
              <a:t>「大内能上覧図」</a:t>
            </a:r>
            <a:endParaRPr sz="1000">
              <a:solidFill>
                <a:srgbClr val="374151"/>
              </a:solidFill>
              <a:highlight>
                <a:srgbClr val="FFFFFF"/>
              </a:highlight>
            </a:endParaRPr>
          </a:p>
          <a:p>
            <a:pPr indent="0" lvl="0" marL="0" rtl="0" algn="l">
              <a:lnSpc>
                <a:spcPct val="115000"/>
              </a:lnSpc>
              <a:spcBef>
                <a:spcPts val="0"/>
              </a:spcBef>
              <a:spcAft>
                <a:spcPts val="0"/>
              </a:spcAft>
              <a:buNone/>
            </a:pPr>
            <a:r>
              <a:rPr lang="el" sz="1000"/>
              <a:t>OCR</a:t>
            </a:r>
            <a:r>
              <a:rPr lang="el" sz="1000"/>
              <a:t>: </a:t>
            </a:r>
            <a:r>
              <a:rPr lang="el" sz="1000">
                <a:solidFill>
                  <a:schemeClr val="accent6"/>
                </a:solidFill>
                <a:highlight>
                  <a:srgbClr val="FFFFFF"/>
                </a:highlight>
              </a:rPr>
              <a:t>東海道京都</a:t>
            </a:r>
            <a:r>
              <a:rPr lang="el" sz="1000">
                <a:solidFill>
                  <a:schemeClr val="accent6"/>
                </a:solidFill>
              </a:rPr>
              <a:t> </a:t>
            </a:r>
            <a:r>
              <a:rPr lang="el" sz="1000">
                <a:solidFill>
                  <a:schemeClr val="accent6"/>
                </a:solidFill>
                <a:highlight>
                  <a:srgbClr val="FFFFFF"/>
                </a:highlight>
              </a:rPr>
              <a:t>大内・能上</a:t>
            </a:r>
            <a:r>
              <a:rPr lang="el" sz="1000">
                <a:solidFill>
                  <a:srgbClr val="374151"/>
                </a:solidFill>
                <a:highlight>
                  <a:srgbClr val="FFFFFF"/>
                </a:highlight>
              </a:rPr>
              <a:t>首都市</a:t>
            </a:r>
            <a:endParaRPr/>
          </a:p>
        </p:txBody>
      </p:sp>
      <p:sp>
        <p:nvSpPr>
          <p:cNvPr id="419" name="Google Shape;419;p39"/>
          <p:cNvSpPr txBox="1"/>
          <p:nvPr/>
        </p:nvSpPr>
        <p:spPr>
          <a:xfrm>
            <a:off x="789600" y="3899350"/>
            <a:ext cx="2623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000">
                <a:solidFill>
                  <a:srgbClr val="222222"/>
                </a:solidFill>
                <a:highlight>
                  <a:srgbClr val="FFFFFF"/>
                </a:highlight>
              </a:rPr>
              <a:t>Title</a:t>
            </a:r>
            <a:r>
              <a:rPr lang="el" sz="1000">
                <a:solidFill>
                  <a:srgbClr val="222222"/>
                </a:solidFill>
                <a:highlight>
                  <a:srgbClr val="FFFFFF"/>
                </a:highlight>
              </a:rPr>
              <a:t>:  </a:t>
            </a:r>
            <a:r>
              <a:rPr lang="el" sz="1100">
                <a:solidFill>
                  <a:srgbClr val="1A1A1A"/>
                </a:solidFill>
                <a:highlight>
                  <a:schemeClr val="lt1"/>
                </a:highlight>
                <a:latin typeface="Frank Ruhl Libre"/>
                <a:ea typeface="Frank Ruhl Libre"/>
                <a:cs typeface="Frank Ruhl Libre"/>
                <a:sym typeface="Frank Ruhl Libre"/>
              </a:rPr>
              <a:t>富嶽三十六景　甲州犬目峠</a:t>
            </a:r>
            <a:endParaRPr sz="1100">
              <a:solidFill>
                <a:schemeClr val="dk1"/>
              </a:solidFill>
              <a:highlight>
                <a:srgbClr val="FFFFFF"/>
              </a:highlight>
              <a:latin typeface="Frank Ruhl Libre"/>
              <a:ea typeface="Frank Ruhl Libre"/>
              <a:cs typeface="Frank Ruhl Libre"/>
              <a:sym typeface="Frank Ruhl Libre"/>
            </a:endParaRPr>
          </a:p>
          <a:p>
            <a:pPr indent="0" lvl="0" marL="0" rtl="0" algn="l">
              <a:spcBef>
                <a:spcPts val="0"/>
              </a:spcBef>
              <a:spcAft>
                <a:spcPts val="0"/>
              </a:spcAft>
              <a:buNone/>
            </a:pPr>
            <a:r>
              <a:rPr lang="el" sz="1000">
                <a:solidFill>
                  <a:srgbClr val="222222"/>
                </a:solidFill>
                <a:highlight>
                  <a:srgbClr val="FFFFFF"/>
                </a:highlight>
              </a:rPr>
              <a:t>OCR</a:t>
            </a:r>
            <a:r>
              <a:rPr lang="el" sz="1000">
                <a:solidFill>
                  <a:srgbClr val="222222"/>
                </a:solidFill>
                <a:highlight>
                  <a:srgbClr val="FFFFFF"/>
                </a:highlight>
              </a:rPr>
              <a:t>: </a:t>
            </a:r>
            <a:r>
              <a:rPr b="1" lang="el" sz="1100">
                <a:solidFill>
                  <a:schemeClr val="accent6"/>
                </a:solidFill>
                <a:highlight>
                  <a:srgbClr val="FFFFFF"/>
                </a:highlight>
                <a:latin typeface="Roboto"/>
                <a:ea typeface="Roboto"/>
                <a:cs typeface="Roboto"/>
                <a:sym typeface="Roboto"/>
              </a:rPr>
              <a:t>蜜嶽三十六</a:t>
            </a:r>
            <a:r>
              <a:rPr lang="el" sz="1100">
                <a:solidFill>
                  <a:srgbClr val="374151"/>
                </a:solidFill>
                <a:highlight>
                  <a:srgbClr val="FFFFFF"/>
                </a:highlight>
                <a:latin typeface="Roboto"/>
                <a:ea typeface="Roboto"/>
                <a:cs typeface="Roboto"/>
                <a:sym typeface="Roboto"/>
              </a:rPr>
              <a:t>叔    平列大</a:t>
            </a:r>
            <a:r>
              <a:rPr lang="el" sz="1100">
                <a:solidFill>
                  <a:schemeClr val="accent6"/>
                </a:solidFill>
                <a:highlight>
                  <a:srgbClr val="FFFFFF"/>
                </a:highlight>
                <a:latin typeface="Roboto"/>
                <a:ea typeface="Roboto"/>
                <a:cs typeface="Roboto"/>
                <a:sym typeface="Roboto"/>
              </a:rPr>
              <a:t>目</a:t>
            </a:r>
            <a:r>
              <a:rPr lang="el" sz="1100">
                <a:solidFill>
                  <a:srgbClr val="374151"/>
                </a:solidFill>
                <a:highlight>
                  <a:srgbClr val="FFFFFF"/>
                </a:highlight>
                <a:latin typeface="Roboto"/>
                <a:ea typeface="Roboto"/>
                <a:cs typeface="Roboto"/>
                <a:sym typeface="Roboto"/>
              </a:rPr>
              <a:t>隊</a:t>
            </a:r>
            <a:endParaRPr sz="1000">
              <a:solidFill>
                <a:srgbClr val="374151"/>
              </a:solidFill>
              <a:highlight>
                <a:srgbClr val="FFFFFF"/>
              </a:highlight>
            </a:endParaRPr>
          </a:p>
        </p:txBody>
      </p:sp>
      <p:pic>
        <p:nvPicPr>
          <p:cNvPr id="420" name="Google Shape;420;p39"/>
          <p:cNvPicPr preferRelativeResize="0"/>
          <p:nvPr/>
        </p:nvPicPr>
        <p:blipFill>
          <a:blip r:embed="rId7">
            <a:alphaModFix/>
          </a:blip>
          <a:stretch>
            <a:fillRect/>
          </a:stretch>
        </p:blipFill>
        <p:spPr>
          <a:xfrm>
            <a:off x="789600" y="2571739"/>
            <a:ext cx="1875663" cy="1285963"/>
          </a:xfrm>
          <a:prstGeom prst="rect">
            <a:avLst/>
          </a:prstGeom>
          <a:noFill/>
          <a:ln>
            <a:noFill/>
          </a:ln>
        </p:spPr>
      </p:pic>
      <p:sp>
        <p:nvSpPr>
          <p:cNvPr id="421" name="Google Shape;421;p39"/>
          <p:cNvSpPr/>
          <p:nvPr/>
        </p:nvSpPr>
        <p:spPr>
          <a:xfrm>
            <a:off x="3832050" y="818225"/>
            <a:ext cx="4436400" cy="3041700"/>
          </a:xfrm>
          <a:prstGeom prst="rect">
            <a:avLst/>
          </a:prstGeom>
          <a:solidFill>
            <a:srgbClr val="040E11">
              <a:alpha val="39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9"/>
          <p:cNvSpPr/>
          <p:nvPr/>
        </p:nvSpPr>
        <p:spPr>
          <a:xfrm>
            <a:off x="832050" y="935550"/>
            <a:ext cx="2505600" cy="1210140"/>
          </a:xfrm>
          <a:prstGeom prst="cloud">
            <a:avLst/>
          </a:prstGeom>
          <a:solidFill>
            <a:srgbClr val="DCC4A9">
              <a:alpha val="4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l">
                <a:latin typeface="EB Garamond"/>
                <a:ea typeface="EB Garamond"/>
                <a:cs typeface="EB Garamond"/>
                <a:sym typeface="EB Garamond"/>
              </a:rPr>
              <a:t>Cartouche q</a:t>
            </a:r>
            <a:r>
              <a:rPr lang="el">
                <a:latin typeface="EB Garamond"/>
                <a:ea typeface="EB Garamond"/>
                <a:cs typeface="EB Garamond"/>
                <a:sym typeface="EB Garamond"/>
              </a:rPr>
              <a:t>uality/complexity of key importance</a:t>
            </a:r>
            <a:endParaRPr>
              <a:latin typeface="EB Garamond"/>
              <a:ea typeface="EB Garamond"/>
              <a:cs typeface="EB Garamond"/>
              <a:sym typeface="EB Garamond"/>
            </a:endParaRPr>
          </a:p>
        </p:txBody>
      </p:sp>
      <p:sp>
        <p:nvSpPr>
          <p:cNvPr id="423" name="Google Shape;423;p39"/>
          <p:cNvSpPr/>
          <p:nvPr/>
        </p:nvSpPr>
        <p:spPr>
          <a:xfrm>
            <a:off x="4063900" y="1154525"/>
            <a:ext cx="597600" cy="523200"/>
          </a:xfrm>
          <a:prstGeom prst="rect">
            <a:avLst/>
          </a:prstGeom>
          <a:no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4" name="Google Shape;424;p39"/>
          <p:cNvCxnSpPr/>
          <p:nvPr/>
        </p:nvCxnSpPr>
        <p:spPr>
          <a:xfrm>
            <a:off x="4063900" y="1669638"/>
            <a:ext cx="1114500" cy="1679700"/>
          </a:xfrm>
          <a:prstGeom prst="straightConnector1">
            <a:avLst/>
          </a:prstGeom>
          <a:noFill/>
          <a:ln cap="flat" cmpd="sng" w="28575">
            <a:solidFill>
              <a:schemeClr val="accent6"/>
            </a:solidFill>
            <a:prstDash val="solid"/>
            <a:round/>
            <a:headEnd len="med" w="med" type="none"/>
            <a:tailEnd len="med" w="med" type="none"/>
          </a:ln>
        </p:spPr>
      </p:cxnSp>
      <p:cxnSp>
        <p:nvCxnSpPr>
          <p:cNvPr id="425" name="Google Shape;425;p39"/>
          <p:cNvCxnSpPr/>
          <p:nvPr/>
        </p:nvCxnSpPr>
        <p:spPr>
          <a:xfrm>
            <a:off x="4661500" y="1154525"/>
            <a:ext cx="2623800" cy="137700"/>
          </a:xfrm>
          <a:prstGeom prst="straightConnector1">
            <a:avLst/>
          </a:prstGeom>
          <a:noFill/>
          <a:ln cap="flat" cmpd="sng" w="28575">
            <a:solidFill>
              <a:schemeClr val="accent6"/>
            </a:solidFill>
            <a:prstDash val="solid"/>
            <a:round/>
            <a:headEnd len="med" w="med" type="none"/>
            <a:tailEnd len="med" w="med" type="none"/>
          </a:ln>
        </p:spPr>
      </p:cxnSp>
      <p:pic>
        <p:nvPicPr>
          <p:cNvPr id="426" name="Google Shape;426;p39"/>
          <p:cNvPicPr preferRelativeResize="0"/>
          <p:nvPr/>
        </p:nvPicPr>
        <p:blipFill>
          <a:blip r:embed="rId8">
            <a:alphaModFix/>
          </a:blip>
          <a:stretch>
            <a:fillRect/>
          </a:stretch>
        </p:blipFill>
        <p:spPr>
          <a:xfrm>
            <a:off x="2773050" y="2561050"/>
            <a:ext cx="380503" cy="1285950"/>
          </a:xfrm>
          <a:prstGeom prst="rect">
            <a:avLst/>
          </a:prstGeom>
          <a:noFill/>
          <a:ln>
            <a:noFill/>
          </a:ln>
        </p:spPr>
      </p:pic>
      <p:pic>
        <p:nvPicPr>
          <p:cNvPr id="427" name="Google Shape;427;p39"/>
          <p:cNvPicPr preferRelativeResize="0"/>
          <p:nvPr/>
        </p:nvPicPr>
        <p:blipFill>
          <a:blip r:embed="rId9">
            <a:alphaModFix/>
          </a:blip>
          <a:stretch>
            <a:fillRect/>
          </a:stretch>
        </p:blipFill>
        <p:spPr>
          <a:xfrm>
            <a:off x="5161850" y="1315125"/>
            <a:ext cx="2114550" cy="2047875"/>
          </a:xfrm>
          <a:prstGeom prst="rect">
            <a:avLst/>
          </a:prstGeom>
          <a:noFill/>
          <a:ln>
            <a:noFill/>
          </a:ln>
        </p:spPr>
      </p:pic>
      <p:sp>
        <p:nvSpPr>
          <p:cNvPr id="428" name="Google Shape;428;p39"/>
          <p:cNvSpPr/>
          <p:nvPr/>
        </p:nvSpPr>
        <p:spPr>
          <a:xfrm>
            <a:off x="5161850" y="1296450"/>
            <a:ext cx="2114700" cy="2047800"/>
          </a:xfrm>
          <a:prstGeom prst="rect">
            <a:avLst/>
          </a:prstGeom>
          <a:no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9"/>
          <p:cNvSpPr txBox="1"/>
          <p:nvPr/>
        </p:nvSpPr>
        <p:spPr>
          <a:xfrm>
            <a:off x="4168450" y="4146500"/>
            <a:ext cx="4488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000">
                <a:solidFill>
                  <a:srgbClr val="374151"/>
                </a:solidFill>
                <a:highlight>
                  <a:srgbClr val="FFFFFF"/>
                </a:highlight>
              </a:rPr>
              <a:t>これは２０１６年１２月１６</a:t>
            </a:r>
            <a:r>
              <a:rPr b="1" lang="el" sz="1000">
                <a:solidFill>
                  <a:schemeClr val="accent6"/>
                </a:solidFill>
                <a:highlight>
                  <a:srgbClr val="FFFFFF"/>
                </a:highlight>
              </a:rPr>
              <a:t>日</a:t>
            </a:r>
            <a:r>
              <a:rPr lang="el" sz="1000">
                <a:solidFill>
                  <a:srgbClr val="374151"/>
                </a:solidFill>
                <a:highlight>
                  <a:srgbClr val="FFFFFF"/>
                </a:highlight>
              </a:rPr>
              <a:t>とも</a:t>
            </a:r>
            <a:r>
              <a:rPr b="1" lang="el" sz="1000">
                <a:solidFill>
                  <a:schemeClr val="accent6"/>
                </a:solidFill>
                <a:highlight>
                  <a:srgbClr val="FFFFFF"/>
                </a:highlight>
              </a:rPr>
              <a:t>く</a:t>
            </a:r>
            <a:r>
              <a:rPr lang="el" sz="1000">
                <a:solidFill>
                  <a:srgbClr val="374151"/>
                </a:solidFill>
                <a:highlight>
                  <a:srgbClr val="FFFFFF"/>
                </a:highlight>
              </a:rPr>
              <a:t>さま</a:t>
            </a:r>
            <a:r>
              <a:rPr b="1" lang="el" sz="1000">
                <a:solidFill>
                  <a:schemeClr val="accent6"/>
                </a:solidFill>
                <a:highlight>
                  <a:srgbClr val="FFFFFF"/>
                </a:highlight>
              </a:rPr>
              <a:t>は</a:t>
            </a:r>
            <a:r>
              <a:rPr lang="el" sz="1000">
                <a:solidFill>
                  <a:srgbClr val="374151"/>
                </a:solidFill>
                <a:highlight>
                  <a:srgbClr val="FFFFFF"/>
                </a:highlight>
              </a:rPr>
              <a:t>いくら</a:t>
            </a:r>
            <a:r>
              <a:rPr lang="el" sz="1000">
                <a:solidFill>
                  <a:schemeClr val="accent6"/>
                </a:solidFill>
                <a:highlight>
                  <a:srgbClr val="FFFFFF"/>
                </a:highlight>
              </a:rPr>
              <a:t>の</a:t>
            </a:r>
            <a:r>
              <a:rPr lang="el" sz="1000">
                <a:solidFill>
                  <a:srgbClr val="374151"/>
                </a:solidFill>
                <a:highlight>
                  <a:srgbClr val="FFFFFF"/>
                </a:highlight>
              </a:rPr>
              <a:t>こくつ</a:t>
            </a:r>
            <a:r>
              <a:rPr lang="el" sz="1000">
                <a:highlight>
                  <a:srgbClr val="FFFFFF"/>
                </a:highlight>
              </a:rPr>
              <a:t>け</a:t>
            </a:r>
            <a:r>
              <a:rPr lang="el" sz="1000">
                <a:solidFill>
                  <a:srgbClr val="374151"/>
                </a:solidFill>
                <a:highlight>
                  <a:srgbClr val="FFFFFF"/>
                </a:highlight>
              </a:rPr>
              <a:t>ないで――</a:t>
            </a:r>
            <a:endParaRPr/>
          </a:p>
        </p:txBody>
      </p:sp>
      <p:sp>
        <p:nvSpPr>
          <p:cNvPr id="430" name="Google Shape;430;p39"/>
          <p:cNvSpPr txBox="1"/>
          <p:nvPr/>
        </p:nvSpPr>
        <p:spPr>
          <a:xfrm>
            <a:off x="4168450" y="3979150"/>
            <a:ext cx="4488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200">
                <a:solidFill>
                  <a:schemeClr val="dk1"/>
                </a:solidFill>
                <a:highlight>
                  <a:schemeClr val="lt1"/>
                </a:highlight>
                <a:latin typeface="EB Garamond"/>
                <a:ea typeface="EB Garamond"/>
                <a:cs typeface="EB Garamond"/>
                <a:sym typeface="EB Garamond"/>
              </a:rPr>
              <a:t>つゆ時雨もる山遠く過き來つゝ夕日のわたる勢多の長はし</a:t>
            </a:r>
            <a:endParaRPr>
              <a:solidFill>
                <a:schemeClr val="dk1"/>
              </a:solidFill>
              <a:highlight>
                <a:schemeClr val="lt1"/>
              </a:highlight>
            </a:endParaRPr>
          </a:p>
        </p:txBody>
      </p:sp>
      <p:sp>
        <p:nvSpPr>
          <p:cNvPr id="431" name="Google Shape;431;p39"/>
          <p:cNvSpPr txBox="1"/>
          <p:nvPr/>
        </p:nvSpPr>
        <p:spPr>
          <a:xfrm>
            <a:off x="3168950" y="2944050"/>
            <a:ext cx="59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a:latin typeface="Frank Ruhl Libre"/>
                <a:ea typeface="Frank Ruhl Libre"/>
                <a:cs typeface="Frank Ruhl Libre"/>
                <a:sym typeface="Frank Ruhl Libre"/>
              </a:rPr>
              <a:t>BUT:</a:t>
            </a:r>
            <a:endParaRPr>
              <a:latin typeface="Frank Ruhl Libre"/>
              <a:ea typeface="Frank Ruhl Libre"/>
              <a:cs typeface="Frank Ruhl Libre"/>
              <a:sym typeface="Frank Ruhl Libr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4"/>
                                        </p:tgtEl>
                                        <p:attrNameLst>
                                          <p:attrName>style.visibility</p:attrName>
                                        </p:attrNameLst>
                                      </p:cBhvr>
                                      <p:to>
                                        <p:strVal val="visible"/>
                                      </p:to>
                                    </p:set>
                                    <p:animEffect filter="fade" transition="in">
                                      <p:cBhvr>
                                        <p:cTn dur="1000"/>
                                        <p:tgtEl>
                                          <p:spTgt spid="414"/>
                                        </p:tgtEl>
                                      </p:cBhvr>
                                    </p:animEffect>
                                  </p:childTnLst>
                                </p:cTn>
                              </p:par>
                              <p:par>
                                <p:cTn fill="hold" nodeType="withEffect" presetClass="entr" presetID="10" presetSubtype="0">
                                  <p:stCondLst>
                                    <p:cond delay="0"/>
                                  </p:stCondLst>
                                  <p:childTnLst>
                                    <p:set>
                                      <p:cBhvr>
                                        <p:cTn dur="1" fill="hold">
                                          <p:stCondLst>
                                            <p:cond delay="0"/>
                                          </p:stCondLst>
                                        </p:cTn>
                                        <p:tgtEl>
                                          <p:spTgt spid="417"/>
                                        </p:tgtEl>
                                        <p:attrNameLst>
                                          <p:attrName>style.visibility</p:attrName>
                                        </p:attrNameLst>
                                      </p:cBhvr>
                                      <p:to>
                                        <p:strVal val="visible"/>
                                      </p:to>
                                    </p:set>
                                    <p:animEffect filter="fade" transition="in">
                                      <p:cBhvr>
                                        <p:cTn dur="1000"/>
                                        <p:tgtEl>
                                          <p:spTgt spid="417"/>
                                        </p:tgtEl>
                                      </p:cBhvr>
                                    </p:animEffect>
                                  </p:childTnLst>
                                </p:cTn>
                              </p:par>
                              <p:par>
                                <p:cTn fill="hold" nodeType="withEffect" presetClass="entr" presetID="10" presetSubtype="0">
                                  <p:stCondLst>
                                    <p:cond delay="0"/>
                                  </p:stCondLst>
                                  <p:childTnLst>
                                    <p:set>
                                      <p:cBhvr>
                                        <p:cTn dur="1" fill="hold">
                                          <p:stCondLst>
                                            <p:cond delay="0"/>
                                          </p:stCondLst>
                                        </p:cTn>
                                        <p:tgtEl>
                                          <p:spTgt spid="418"/>
                                        </p:tgtEl>
                                        <p:attrNameLst>
                                          <p:attrName>style.visibility</p:attrName>
                                        </p:attrNameLst>
                                      </p:cBhvr>
                                      <p:to>
                                        <p:strVal val="visible"/>
                                      </p:to>
                                    </p:set>
                                    <p:animEffect filter="fade" transition="in">
                                      <p:cBhvr>
                                        <p:cTn dur="1000"/>
                                        <p:tgtEl>
                                          <p:spTgt spid="418"/>
                                        </p:tgtEl>
                                      </p:cBhvr>
                                    </p:animEffect>
                                  </p:childTnLst>
                                </p:cTn>
                              </p:par>
                              <p:par>
                                <p:cTn fill="hold" nodeType="withEffect" presetClass="entr" presetID="10" presetSubtype="0">
                                  <p:stCondLst>
                                    <p:cond delay="0"/>
                                  </p:stCondLst>
                                  <p:childTnLst>
                                    <p:set>
                                      <p:cBhvr>
                                        <p:cTn dur="1" fill="hold">
                                          <p:stCondLst>
                                            <p:cond delay="0"/>
                                          </p:stCondLst>
                                        </p:cTn>
                                        <p:tgtEl>
                                          <p:spTgt spid="421"/>
                                        </p:tgtEl>
                                        <p:attrNameLst>
                                          <p:attrName>style.visibility</p:attrName>
                                        </p:attrNameLst>
                                      </p:cBhvr>
                                      <p:to>
                                        <p:strVal val="visible"/>
                                      </p:to>
                                    </p:set>
                                    <p:animEffect filter="fade" transition="in">
                                      <p:cBhvr>
                                        <p:cTn dur="1000"/>
                                        <p:tgtEl>
                                          <p:spTgt spid="421"/>
                                        </p:tgtEl>
                                      </p:cBhvr>
                                    </p:animEffect>
                                  </p:childTnLst>
                                </p:cTn>
                              </p:par>
                              <p:par>
                                <p:cTn fill="hold" nodeType="withEffect" presetClass="entr" presetID="10" presetSubtype="0">
                                  <p:stCondLst>
                                    <p:cond delay="0"/>
                                  </p:stCondLst>
                                  <p:childTnLst>
                                    <p:set>
                                      <p:cBhvr>
                                        <p:cTn dur="1" fill="hold">
                                          <p:stCondLst>
                                            <p:cond delay="0"/>
                                          </p:stCondLst>
                                        </p:cTn>
                                        <p:tgtEl>
                                          <p:spTgt spid="423"/>
                                        </p:tgtEl>
                                        <p:attrNameLst>
                                          <p:attrName>style.visibility</p:attrName>
                                        </p:attrNameLst>
                                      </p:cBhvr>
                                      <p:to>
                                        <p:strVal val="visible"/>
                                      </p:to>
                                    </p:set>
                                    <p:animEffect filter="fade" transition="in">
                                      <p:cBhvr>
                                        <p:cTn dur="1000"/>
                                        <p:tgtEl>
                                          <p:spTgt spid="423"/>
                                        </p:tgtEl>
                                      </p:cBhvr>
                                    </p:animEffect>
                                  </p:childTnLst>
                                </p:cTn>
                              </p:par>
                              <p:par>
                                <p:cTn fill="hold" nodeType="withEffect" presetClass="entr" presetID="10" presetSubtype="0">
                                  <p:stCondLst>
                                    <p:cond delay="0"/>
                                  </p:stCondLst>
                                  <p:childTnLst>
                                    <p:set>
                                      <p:cBhvr>
                                        <p:cTn dur="1" fill="hold">
                                          <p:stCondLst>
                                            <p:cond delay="0"/>
                                          </p:stCondLst>
                                        </p:cTn>
                                        <p:tgtEl>
                                          <p:spTgt spid="424"/>
                                        </p:tgtEl>
                                        <p:attrNameLst>
                                          <p:attrName>style.visibility</p:attrName>
                                        </p:attrNameLst>
                                      </p:cBhvr>
                                      <p:to>
                                        <p:strVal val="visible"/>
                                      </p:to>
                                    </p:set>
                                    <p:animEffect filter="fade" transition="in">
                                      <p:cBhvr>
                                        <p:cTn dur="1000"/>
                                        <p:tgtEl>
                                          <p:spTgt spid="424"/>
                                        </p:tgtEl>
                                      </p:cBhvr>
                                    </p:animEffect>
                                  </p:childTnLst>
                                </p:cTn>
                              </p:par>
                              <p:par>
                                <p:cTn fill="hold" nodeType="withEffect" presetClass="entr" presetID="10" presetSubtype="0">
                                  <p:stCondLst>
                                    <p:cond delay="0"/>
                                  </p:stCondLst>
                                  <p:childTnLst>
                                    <p:set>
                                      <p:cBhvr>
                                        <p:cTn dur="1" fill="hold">
                                          <p:stCondLst>
                                            <p:cond delay="0"/>
                                          </p:stCondLst>
                                        </p:cTn>
                                        <p:tgtEl>
                                          <p:spTgt spid="425"/>
                                        </p:tgtEl>
                                        <p:attrNameLst>
                                          <p:attrName>style.visibility</p:attrName>
                                        </p:attrNameLst>
                                      </p:cBhvr>
                                      <p:to>
                                        <p:strVal val="visible"/>
                                      </p:to>
                                    </p:set>
                                    <p:animEffect filter="fade" transition="in">
                                      <p:cBhvr>
                                        <p:cTn dur="1000"/>
                                        <p:tgtEl>
                                          <p:spTgt spid="425"/>
                                        </p:tgtEl>
                                      </p:cBhvr>
                                    </p:animEffect>
                                  </p:childTnLst>
                                </p:cTn>
                              </p:par>
                              <p:par>
                                <p:cTn fill="hold" nodeType="withEffect" presetClass="entr" presetID="10" presetSubtype="0">
                                  <p:stCondLst>
                                    <p:cond delay="0"/>
                                  </p:stCondLst>
                                  <p:childTnLst>
                                    <p:set>
                                      <p:cBhvr>
                                        <p:cTn dur="1" fill="hold">
                                          <p:stCondLst>
                                            <p:cond delay="0"/>
                                          </p:stCondLst>
                                        </p:cTn>
                                        <p:tgtEl>
                                          <p:spTgt spid="427"/>
                                        </p:tgtEl>
                                        <p:attrNameLst>
                                          <p:attrName>style.visibility</p:attrName>
                                        </p:attrNameLst>
                                      </p:cBhvr>
                                      <p:to>
                                        <p:strVal val="visible"/>
                                      </p:to>
                                    </p:set>
                                    <p:animEffect filter="fade" transition="in">
                                      <p:cBhvr>
                                        <p:cTn dur="1000"/>
                                        <p:tgtEl>
                                          <p:spTgt spid="427"/>
                                        </p:tgtEl>
                                      </p:cBhvr>
                                    </p:animEffect>
                                  </p:childTnLst>
                                </p:cTn>
                              </p:par>
                              <p:par>
                                <p:cTn fill="hold" nodeType="withEffect" presetClass="entr" presetID="10" presetSubtype="0">
                                  <p:stCondLst>
                                    <p:cond delay="0"/>
                                  </p:stCondLst>
                                  <p:childTnLst>
                                    <p:set>
                                      <p:cBhvr>
                                        <p:cTn dur="1" fill="hold">
                                          <p:stCondLst>
                                            <p:cond delay="0"/>
                                          </p:stCondLst>
                                        </p:cTn>
                                        <p:tgtEl>
                                          <p:spTgt spid="428"/>
                                        </p:tgtEl>
                                        <p:attrNameLst>
                                          <p:attrName>style.visibility</p:attrName>
                                        </p:attrNameLst>
                                      </p:cBhvr>
                                      <p:to>
                                        <p:strVal val="visible"/>
                                      </p:to>
                                    </p:set>
                                    <p:animEffect filter="fade" transition="in">
                                      <p:cBhvr>
                                        <p:cTn dur="1000"/>
                                        <p:tgtEl>
                                          <p:spTgt spid="428"/>
                                        </p:tgtEl>
                                      </p:cBhvr>
                                    </p:animEffect>
                                  </p:childTnLst>
                                </p:cTn>
                              </p:par>
                              <p:par>
                                <p:cTn fill="hold" nodeType="withEffect" presetClass="entr" presetID="10" presetSubtype="0">
                                  <p:stCondLst>
                                    <p:cond delay="0"/>
                                  </p:stCondLst>
                                  <p:childTnLst>
                                    <p:set>
                                      <p:cBhvr>
                                        <p:cTn dur="1" fill="hold">
                                          <p:stCondLst>
                                            <p:cond delay="0"/>
                                          </p:stCondLst>
                                        </p:cTn>
                                        <p:tgtEl>
                                          <p:spTgt spid="429"/>
                                        </p:tgtEl>
                                        <p:attrNameLst>
                                          <p:attrName>style.visibility</p:attrName>
                                        </p:attrNameLst>
                                      </p:cBhvr>
                                      <p:to>
                                        <p:strVal val="visible"/>
                                      </p:to>
                                    </p:set>
                                    <p:animEffect filter="fade" transition="in">
                                      <p:cBhvr>
                                        <p:cTn dur="1000"/>
                                        <p:tgtEl>
                                          <p:spTgt spid="429"/>
                                        </p:tgtEl>
                                      </p:cBhvr>
                                    </p:animEffect>
                                  </p:childTnLst>
                                </p:cTn>
                              </p:par>
                              <p:par>
                                <p:cTn fill="hold" nodeType="withEffect" presetClass="entr" presetID="10" presetSubtype="0">
                                  <p:stCondLst>
                                    <p:cond delay="0"/>
                                  </p:stCondLst>
                                  <p:childTnLst>
                                    <p:set>
                                      <p:cBhvr>
                                        <p:cTn dur="1" fill="hold">
                                          <p:stCondLst>
                                            <p:cond delay="0"/>
                                          </p:stCondLst>
                                        </p:cTn>
                                        <p:tgtEl>
                                          <p:spTgt spid="430"/>
                                        </p:tgtEl>
                                        <p:attrNameLst>
                                          <p:attrName>style.visibility</p:attrName>
                                        </p:attrNameLst>
                                      </p:cBhvr>
                                      <p:to>
                                        <p:strVal val="visible"/>
                                      </p:to>
                                    </p:set>
                                    <p:animEffect filter="fade" transition="in">
                                      <p:cBhvr>
                                        <p:cTn dur="1000"/>
                                        <p:tgtEl>
                                          <p:spTgt spid="430"/>
                                        </p:tgtEl>
                                      </p:cBhvr>
                                    </p:animEffect>
                                  </p:childTnLst>
                                </p:cTn>
                              </p:par>
                              <p:par>
                                <p:cTn fill="hold" nodeType="withEffect" presetClass="entr" presetID="10" presetSubtype="0">
                                  <p:stCondLst>
                                    <p:cond delay="0"/>
                                  </p:stCondLst>
                                  <p:childTnLst>
                                    <p:set>
                                      <p:cBhvr>
                                        <p:cTn dur="1" fill="hold">
                                          <p:stCondLst>
                                            <p:cond delay="0"/>
                                          </p:stCondLst>
                                        </p:cTn>
                                        <p:tgtEl>
                                          <p:spTgt spid="431"/>
                                        </p:tgtEl>
                                        <p:attrNameLst>
                                          <p:attrName>style.visibility</p:attrName>
                                        </p:attrNameLst>
                                      </p:cBhvr>
                                      <p:to>
                                        <p:strVal val="visible"/>
                                      </p:to>
                                    </p:set>
                                    <p:animEffect filter="fade" transition="in">
                                      <p:cBhvr>
                                        <p:cTn dur="1000"/>
                                        <p:tgtEl>
                                          <p:spTgt spid="431"/>
                                        </p:tgtEl>
                                      </p:cBhvr>
                                    </p:animEffect>
                                  </p:childTnLst>
                                </p:cTn>
                              </p:par>
                              <p:par>
                                <p:cTn fill="hold" nodeType="withEffect" presetClass="entr" presetID="10" presetSubtype="0">
                                  <p:stCondLst>
                                    <p:cond delay="0"/>
                                  </p:stCondLst>
                                  <p:childTnLst>
                                    <p:set>
                                      <p:cBhvr>
                                        <p:cTn dur="1" fill="hold">
                                          <p:stCondLst>
                                            <p:cond delay="0"/>
                                          </p:stCondLst>
                                        </p:cTn>
                                        <p:tgtEl>
                                          <p:spTgt spid="422"/>
                                        </p:tgtEl>
                                        <p:attrNameLst>
                                          <p:attrName>style.visibility</p:attrName>
                                        </p:attrNameLst>
                                      </p:cBhvr>
                                      <p:to>
                                        <p:strVal val="visible"/>
                                      </p:to>
                                    </p:set>
                                    <p:animEffect filter="fade" transition="in">
                                      <p:cBhvr>
                                        <p:cTn dur="1000"/>
                                        <p:tgtEl>
                                          <p:spTgt spid="4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5" name="Shape 435"/>
        <p:cNvGrpSpPr/>
        <p:nvPr/>
      </p:nvGrpSpPr>
      <p:grpSpPr>
        <a:xfrm>
          <a:off x="0" y="0"/>
          <a:ext cx="0" cy="0"/>
          <a:chOff x="0" y="0"/>
          <a:chExt cx="0" cy="0"/>
        </a:xfrm>
      </p:grpSpPr>
      <p:sp>
        <p:nvSpPr>
          <p:cNvPr id="436" name="Google Shape;436;p40"/>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Takeaways</a:t>
            </a:r>
            <a:endParaRPr b="1" sz="2000">
              <a:solidFill>
                <a:srgbClr val="FFFFFF"/>
              </a:solidFill>
              <a:latin typeface="EB Garamond"/>
              <a:ea typeface="EB Garamond"/>
              <a:cs typeface="EB Garamond"/>
              <a:sym typeface="EB Garamond"/>
            </a:endParaRPr>
          </a:p>
        </p:txBody>
      </p:sp>
      <p:sp>
        <p:nvSpPr>
          <p:cNvPr id="437" name="Google Shape;437;p40"/>
          <p:cNvSpPr txBox="1"/>
          <p:nvPr/>
        </p:nvSpPr>
        <p:spPr>
          <a:xfrm>
            <a:off x="2621700" y="876800"/>
            <a:ext cx="4134600" cy="6618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2"/>
              </a:buClr>
              <a:buSzPts val="1700"/>
              <a:buFont typeface="Frank Ruhl Libre Medium"/>
              <a:buChar char="●"/>
            </a:pPr>
            <a:r>
              <a:rPr lang="el" sz="1700">
                <a:solidFill>
                  <a:schemeClr val="dk2"/>
                </a:solidFill>
                <a:latin typeface="Frank Ruhl Libre Medium"/>
                <a:ea typeface="Frank Ruhl Libre Medium"/>
                <a:cs typeface="Frank Ruhl Libre Medium"/>
                <a:sym typeface="Frank Ruhl Libre Medium"/>
              </a:rPr>
              <a:t>Inscriptions</a:t>
            </a:r>
            <a:r>
              <a:rPr lang="el" sz="1100">
                <a:solidFill>
                  <a:schemeClr val="dk2"/>
                </a:solidFill>
                <a:latin typeface="Frank Ruhl Libre Medium"/>
                <a:ea typeface="Frank Ruhl Libre Medium"/>
                <a:cs typeface="Frank Ruhl Libre Medium"/>
                <a:sym typeface="Frank Ruhl Libre Medium"/>
              </a:rPr>
              <a:t> → </a:t>
            </a:r>
            <a:r>
              <a:rPr lang="el" sz="1700">
                <a:solidFill>
                  <a:schemeClr val="dk2"/>
                </a:solidFill>
                <a:latin typeface="Frank Ruhl Libre Medium"/>
                <a:ea typeface="Frank Ruhl Libre Medium"/>
                <a:cs typeface="Frank Ruhl Libre Medium"/>
                <a:sym typeface="Frank Ruhl Libre Medium"/>
              </a:rPr>
              <a:t>NER </a:t>
            </a:r>
            <a:r>
              <a:rPr lang="el" sz="1100">
                <a:solidFill>
                  <a:schemeClr val="dk2"/>
                </a:solidFill>
                <a:latin typeface="Frank Ruhl Libre Medium"/>
                <a:ea typeface="Frank Ruhl Libre Medium"/>
                <a:cs typeface="Frank Ruhl Libre Medium"/>
                <a:sym typeface="Frank Ruhl Libre Medium"/>
              </a:rPr>
              <a:t>→</a:t>
            </a:r>
            <a:r>
              <a:rPr lang="el" sz="1700">
                <a:solidFill>
                  <a:schemeClr val="dk2"/>
                </a:solidFill>
                <a:latin typeface="Frank Ruhl Libre Medium"/>
                <a:ea typeface="Frank Ruhl Libre Medium"/>
                <a:cs typeface="Frank Ruhl Libre Medium"/>
                <a:sym typeface="Frank Ruhl Libre Medium"/>
              </a:rPr>
              <a:t> place names</a:t>
            </a:r>
            <a:br>
              <a:rPr lang="el" sz="1700">
                <a:solidFill>
                  <a:schemeClr val="dk2"/>
                </a:solidFill>
                <a:latin typeface="Frank Ruhl Libre Medium"/>
                <a:ea typeface="Frank Ruhl Libre Medium"/>
                <a:cs typeface="Frank Ruhl Libre Medium"/>
                <a:sym typeface="Frank Ruhl Libre Medium"/>
              </a:rPr>
            </a:br>
            <a:endParaRPr/>
          </a:p>
        </p:txBody>
      </p:sp>
      <p:sp>
        <p:nvSpPr>
          <p:cNvPr id="438" name="Google Shape;438;p40"/>
          <p:cNvSpPr txBox="1"/>
          <p:nvPr/>
        </p:nvSpPr>
        <p:spPr>
          <a:xfrm>
            <a:off x="2621700" y="1592250"/>
            <a:ext cx="3201900" cy="4464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2"/>
              </a:buClr>
              <a:buSzPts val="1700"/>
              <a:buFont typeface="Frank Ruhl Libre Medium"/>
              <a:buChar char="●"/>
            </a:pPr>
            <a:r>
              <a:rPr lang="el" sz="1700">
                <a:solidFill>
                  <a:schemeClr val="dk2"/>
                </a:solidFill>
                <a:latin typeface="Frank Ruhl Libre Medium"/>
                <a:ea typeface="Frank Ruhl Libre Medium"/>
                <a:cs typeface="Frank Ruhl Libre Medium"/>
                <a:sym typeface="Frank Ruhl Libre Medium"/>
              </a:rPr>
              <a:t>Opted for ML-based NER</a:t>
            </a:r>
            <a:endParaRPr/>
          </a:p>
        </p:txBody>
      </p:sp>
      <p:sp>
        <p:nvSpPr>
          <p:cNvPr id="439" name="Google Shape;439;p40"/>
          <p:cNvSpPr txBox="1"/>
          <p:nvPr/>
        </p:nvSpPr>
        <p:spPr>
          <a:xfrm>
            <a:off x="2621700" y="2270100"/>
            <a:ext cx="4134600" cy="4464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2"/>
              </a:buClr>
              <a:buSzPts val="1700"/>
              <a:buFont typeface="Frank Ruhl Libre Medium"/>
              <a:buChar char="●"/>
            </a:pPr>
            <a:r>
              <a:rPr lang="el" sz="1700">
                <a:solidFill>
                  <a:schemeClr val="dk2"/>
                </a:solidFill>
                <a:latin typeface="Frank Ruhl Libre Medium"/>
                <a:ea typeface="Frank Ruhl Libre Medium"/>
                <a:cs typeface="Frank Ruhl Libre Medium"/>
                <a:sym typeface="Frank Ruhl Libre Medium"/>
              </a:rPr>
              <a:t>NER on OCRed input is promising</a:t>
            </a:r>
            <a:endParaRPr/>
          </a:p>
        </p:txBody>
      </p:sp>
      <p:sp>
        <p:nvSpPr>
          <p:cNvPr id="440" name="Google Shape;440;p40"/>
          <p:cNvSpPr txBox="1"/>
          <p:nvPr/>
        </p:nvSpPr>
        <p:spPr>
          <a:xfrm>
            <a:off x="2621700" y="3003500"/>
            <a:ext cx="3987600" cy="4464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2"/>
              </a:buClr>
              <a:buSzPts val="1700"/>
              <a:buFont typeface="Frank Ruhl Libre Medium"/>
              <a:buChar char="●"/>
            </a:pPr>
            <a:r>
              <a:rPr lang="el" sz="1700">
                <a:solidFill>
                  <a:schemeClr val="dk2"/>
                </a:solidFill>
                <a:latin typeface="Frank Ruhl Libre Medium"/>
                <a:ea typeface="Frank Ruhl Libre Medium"/>
                <a:cs typeface="Frank Ruhl Libre Medium"/>
                <a:sym typeface="Frank Ruhl Libre Medium"/>
              </a:rPr>
              <a:t>To improve text recognition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1000"/>
                                        <p:tgtEl>
                                          <p:spTgt spid="4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8"/>
                                        </p:tgtEl>
                                        <p:attrNameLst>
                                          <p:attrName>style.visibility</p:attrName>
                                        </p:attrNameLst>
                                      </p:cBhvr>
                                      <p:to>
                                        <p:strVal val="visible"/>
                                      </p:to>
                                    </p:set>
                                    <p:animEffect filter="fade" transition="in">
                                      <p:cBhvr>
                                        <p:cTn dur="1000"/>
                                        <p:tgtEl>
                                          <p:spTgt spid="4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9"/>
                                        </p:tgtEl>
                                        <p:attrNameLst>
                                          <p:attrName>style.visibility</p:attrName>
                                        </p:attrNameLst>
                                      </p:cBhvr>
                                      <p:to>
                                        <p:strVal val="visible"/>
                                      </p:to>
                                    </p:set>
                                    <p:animEffect filter="fade" transition="in">
                                      <p:cBhvr>
                                        <p:cTn dur="1000"/>
                                        <p:tgtEl>
                                          <p:spTgt spid="4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0"/>
                                        </p:tgtEl>
                                        <p:attrNameLst>
                                          <p:attrName>style.visibility</p:attrName>
                                        </p:attrNameLst>
                                      </p:cBhvr>
                                      <p:to>
                                        <p:strVal val="visible"/>
                                      </p:to>
                                    </p:set>
                                    <p:animEffect filter="fade" transition="in">
                                      <p:cBhvr>
                                        <p:cTn dur="1000"/>
                                        <p:tgtEl>
                                          <p:spTgt spid="4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4" name="Shape 444"/>
        <p:cNvGrpSpPr/>
        <p:nvPr/>
      </p:nvGrpSpPr>
      <p:grpSpPr>
        <a:xfrm>
          <a:off x="0" y="0"/>
          <a:ext cx="0" cy="0"/>
          <a:chOff x="0" y="0"/>
          <a:chExt cx="0" cy="0"/>
        </a:xfrm>
      </p:grpSpPr>
      <p:sp>
        <p:nvSpPr>
          <p:cNvPr id="445" name="Google Shape;445;p41"/>
          <p:cNvSpPr txBox="1"/>
          <p:nvPr>
            <p:ph type="ctrTitle"/>
          </p:nvPr>
        </p:nvSpPr>
        <p:spPr>
          <a:xfrm>
            <a:off x="2787625" y="1991825"/>
            <a:ext cx="3572100" cy="115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l"/>
              <a:t>Thank you!</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9" name="Shape 449"/>
        <p:cNvGrpSpPr/>
        <p:nvPr/>
      </p:nvGrpSpPr>
      <p:grpSpPr>
        <a:xfrm>
          <a:off x="0" y="0"/>
          <a:ext cx="0" cy="0"/>
          <a:chOff x="0" y="0"/>
          <a:chExt cx="0" cy="0"/>
        </a:xfrm>
      </p:grpSpPr>
      <p:sp>
        <p:nvSpPr>
          <p:cNvPr id="450" name="Google Shape;450;p42"/>
          <p:cNvSpPr txBox="1"/>
          <p:nvPr>
            <p:ph type="ctrTitle"/>
          </p:nvPr>
        </p:nvSpPr>
        <p:spPr>
          <a:xfrm>
            <a:off x="2787625" y="1991825"/>
            <a:ext cx="3572100" cy="115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l"/>
              <a:t>Appendix</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54" name="Shape 454"/>
        <p:cNvGrpSpPr/>
        <p:nvPr/>
      </p:nvGrpSpPr>
      <p:grpSpPr>
        <a:xfrm>
          <a:off x="0" y="0"/>
          <a:ext cx="0" cy="0"/>
          <a:chOff x="0" y="0"/>
          <a:chExt cx="0" cy="0"/>
        </a:xfrm>
      </p:grpSpPr>
      <p:sp>
        <p:nvSpPr>
          <p:cNvPr id="455" name="Google Shape;455;p43"/>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456" name="Google Shape;456;p43"/>
          <p:cNvSpPr txBox="1"/>
          <p:nvPr/>
        </p:nvSpPr>
        <p:spPr>
          <a:xfrm>
            <a:off x="1041075" y="6200"/>
            <a:ext cx="7061700" cy="699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l" sz="1900">
                <a:solidFill>
                  <a:srgbClr val="FFFFFF"/>
                </a:solidFill>
                <a:latin typeface="EB Garamond"/>
                <a:ea typeface="EB Garamond"/>
                <a:cs typeface="EB Garamond"/>
                <a:sym typeface="EB Garamond"/>
              </a:rPr>
              <a:t>Abstract</a:t>
            </a:r>
            <a:endParaRPr sz="1600">
              <a:solidFill>
                <a:srgbClr val="FFFFFF"/>
              </a:solidFill>
              <a:latin typeface="Montserrat"/>
              <a:ea typeface="Montserrat"/>
              <a:cs typeface="Montserrat"/>
              <a:sym typeface="Montserrat"/>
            </a:endParaRPr>
          </a:p>
        </p:txBody>
      </p:sp>
      <p:sp>
        <p:nvSpPr>
          <p:cNvPr id="457" name="Google Shape;457;p43"/>
          <p:cNvSpPr txBox="1"/>
          <p:nvPr/>
        </p:nvSpPr>
        <p:spPr>
          <a:xfrm>
            <a:off x="781725" y="705200"/>
            <a:ext cx="7412700" cy="379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l" sz="1200">
                <a:solidFill>
                  <a:srgbClr val="222222"/>
                </a:solidFill>
                <a:highlight>
                  <a:srgbClr val="FFFFFF"/>
                </a:highlight>
              </a:rPr>
              <a:t>Japanese early modern woodblock prints depicting pastoral views of the countryside, so-called </a:t>
            </a:r>
            <a:r>
              <a:rPr i="1" lang="el" sz="1200">
                <a:solidFill>
                  <a:srgbClr val="222222"/>
                </a:solidFill>
                <a:highlight>
                  <a:srgbClr val="FFFFFF"/>
                </a:highlight>
              </a:rPr>
              <a:t>meisho-e </a:t>
            </a:r>
            <a:r>
              <a:rPr lang="el" sz="1200">
                <a:solidFill>
                  <a:srgbClr val="222222"/>
                </a:solidFill>
                <a:highlight>
                  <a:srgbClr val="FFFFFF"/>
                </a:highlight>
              </a:rPr>
              <a:t>(images of famous places), are often defined today as </a:t>
            </a:r>
            <a:r>
              <a:rPr i="1" lang="el" sz="1200">
                <a:solidFill>
                  <a:srgbClr val="222222"/>
                </a:solidFill>
                <a:highlight>
                  <a:srgbClr val="FFFFFF"/>
                </a:highlight>
              </a:rPr>
              <a:t>fūkei-ga</a:t>
            </a:r>
            <a:r>
              <a:rPr lang="el" sz="1200">
                <a:solidFill>
                  <a:srgbClr val="222222"/>
                </a:solidFill>
                <a:highlight>
                  <a:srgbClr val="FFFFFF"/>
                </a:highlight>
              </a:rPr>
              <a:t>,</a:t>
            </a:r>
            <a:r>
              <a:rPr i="1" lang="el" sz="1200">
                <a:solidFill>
                  <a:srgbClr val="222222"/>
                </a:solidFill>
                <a:highlight>
                  <a:srgbClr val="FFFFFF"/>
                </a:highlight>
              </a:rPr>
              <a:t> </a:t>
            </a:r>
            <a:r>
              <a:rPr lang="el" sz="1200">
                <a:solidFill>
                  <a:srgbClr val="222222"/>
                </a:solidFill>
                <a:highlight>
                  <a:srgbClr val="FFFFFF"/>
                </a:highlight>
              </a:rPr>
              <a:t>or landscapes. However, the notion of </a:t>
            </a:r>
            <a:r>
              <a:rPr i="1" lang="el" sz="1200">
                <a:solidFill>
                  <a:srgbClr val="222222"/>
                </a:solidFill>
                <a:highlight>
                  <a:srgbClr val="FFFFFF"/>
                </a:highlight>
              </a:rPr>
              <a:t>fūkei</a:t>
            </a:r>
            <a:r>
              <a:rPr lang="el" sz="1200">
                <a:solidFill>
                  <a:srgbClr val="222222"/>
                </a:solidFill>
                <a:highlight>
                  <a:srgbClr val="FFFFFF"/>
                </a:highlight>
              </a:rPr>
              <a:t> is a modern cultural translation which obscures the specificities of Japanese visual culture and the intricacies of early modern spatiality or a socially produced space. To uncover these characteristics and provide a more nuanced understanding of </a:t>
            </a:r>
            <a:r>
              <a:rPr i="1" lang="el" sz="1200">
                <a:solidFill>
                  <a:srgbClr val="222222"/>
                </a:solidFill>
                <a:highlight>
                  <a:srgbClr val="FFFFFF"/>
                </a:highlight>
              </a:rPr>
              <a:t>meisho-e</a:t>
            </a:r>
            <a:r>
              <a:rPr lang="el" sz="1200">
                <a:solidFill>
                  <a:srgbClr val="222222"/>
                </a:solidFill>
                <a:highlight>
                  <a:srgbClr val="FFFFFF"/>
                </a:highlight>
              </a:rPr>
              <a:t> prints we have engaged in a macroanalytical study of the relationships between places and topography in prints, aided by computational technologies rooted in Natural Language Processing technologies.</a:t>
            </a:r>
            <a:endParaRPr sz="1200">
              <a:solidFill>
                <a:srgbClr val="222222"/>
              </a:solidFill>
              <a:highlight>
                <a:srgbClr val="FFFFFF"/>
              </a:highlight>
            </a:endParaRPr>
          </a:p>
          <a:p>
            <a:pPr indent="0" lvl="0" marL="0" rtl="0" algn="l">
              <a:lnSpc>
                <a:spcPct val="115000"/>
              </a:lnSpc>
              <a:spcBef>
                <a:spcPts val="0"/>
              </a:spcBef>
              <a:spcAft>
                <a:spcPts val="0"/>
              </a:spcAft>
              <a:buNone/>
            </a:pPr>
            <a:r>
              <a:rPr lang="el" sz="1200">
                <a:solidFill>
                  <a:srgbClr val="222222"/>
                </a:solidFill>
                <a:highlight>
                  <a:srgbClr val="FFFFFF"/>
                </a:highlight>
              </a:rPr>
              <a:t> </a:t>
            </a:r>
            <a:endParaRPr sz="1200">
              <a:solidFill>
                <a:srgbClr val="222222"/>
              </a:solidFill>
              <a:highlight>
                <a:srgbClr val="FFFFFF"/>
              </a:highlight>
            </a:endParaRPr>
          </a:p>
          <a:p>
            <a:pPr indent="0" lvl="0" marL="0" rtl="0" algn="l">
              <a:lnSpc>
                <a:spcPct val="115000"/>
              </a:lnSpc>
              <a:spcBef>
                <a:spcPts val="0"/>
              </a:spcBef>
              <a:spcAft>
                <a:spcPts val="0"/>
              </a:spcAft>
              <a:buNone/>
            </a:pPr>
            <a:r>
              <a:rPr lang="el" sz="1200">
                <a:solidFill>
                  <a:srgbClr val="222222"/>
                </a:solidFill>
                <a:highlight>
                  <a:srgbClr val="FFFFFF"/>
                </a:highlight>
              </a:rPr>
              <a:t>In our prior work we have experimented with automated harvesting of geospatial data from the image-content-related inscriptions on prints. In this follow-up work, we undertake large-scale automated mapping of </a:t>
            </a:r>
            <a:r>
              <a:rPr i="1" lang="el" sz="1200">
                <a:solidFill>
                  <a:srgbClr val="222222"/>
                </a:solidFill>
                <a:highlight>
                  <a:srgbClr val="FFFFFF"/>
                </a:highlight>
              </a:rPr>
              <a:t>meisho</a:t>
            </a:r>
            <a:r>
              <a:rPr lang="el" sz="1200">
                <a:solidFill>
                  <a:srgbClr val="222222"/>
                </a:solidFill>
                <a:highlight>
                  <a:srgbClr val="FFFFFF"/>
                </a:highlight>
              </a:rPr>
              <a:t>, and study the geographical distribution of sites featured in these prints. We explore two different computational paths, one rooted in Deep Learning and the other based on a digital gazetteer, and reflect on the challenges and benefits of the applied computational approaches. Our work is also a use-case of a macroanalysis of a visual dataset hosted by the Ukiyo-e Portal Database of the Art Research Center at Ritsumeikan University, Kyoto, which aims to demonstrate the transformative potential of NLP technologies for the study of Japanese early modern prints and Art History at large.</a:t>
            </a:r>
            <a:endParaRPr sz="1200">
              <a:solidFill>
                <a:srgbClr val="222222"/>
              </a:solidFill>
              <a:highlight>
                <a:srgbClr val="FFFFFF"/>
              </a:highlight>
            </a:endParaRPr>
          </a:p>
          <a:p>
            <a:pPr indent="0" lvl="0" marL="0" rtl="0" algn="l">
              <a:spcBef>
                <a:spcPts val="0"/>
              </a:spcBef>
              <a:spcAft>
                <a:spcPts val="0"/>
              </a:spcAft>
              <a:buNone/>
            </a:pPr>
            <a:r>
              <a:t/>
            </a:r>
            <a:endParaRPr>
              <a:latin typeface="Frank Ruhl Libre"/>
              <a:ea typeface="Frank Ruhl Libre"/>
              <a:cs typeface="Frank Ruhl Libre"/>
              <a:sym typeface="Frank Ruhl Libr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61" name="Shape 461"/>
        <p:cNvGrpSpPr/>
        <p:nvPr/>
      </p:nvGrpSpPr>
      <p:grpSpPr>
        <a:xfrm>
          <a:off x="0" y="0"/>
          <a:ext cx="0" cy="0"/>
          <a:chOff x="0" y="0"/>
          <a:chExt cx="0" cy="0"/>
        </a:xfrm>
      </p:grpSpPr>
      <p:sp>
        <p:nvSpPr>
          <p:cNvPr id="462" name="Google Shape;462;p44"/>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463" name="Google Shape;463;p44"/>
          <p:cNvSpPr/>
          <p:nvPr/>
        </p:nvSpPr>
        <p:spPr>
          <a:xfrm>
            <a:off x="859650" y="2073700"/>
            <a:ext cx="3511800" cy="69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a:t>Japanese BERT</a:t>
            </a:r>
            <a:endParaRPr/>
          </a:p>
        </p:txBody>
      </p:sp>
      <p:sp>
        <p:nvSpPr>
          <p:cNvPr id="464" name="Google Shape;464;p44"/>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Mask Language Model</a:t>
            </a:r>
            <a:endParaRPr b="1" sz="2000">
              <a:solidFill>
                <a:srgbClr val="FFFFFF"/>
              </a:solidFill>
              <a:latin typeface="EB Garamond"/>
              <a:ea typeface="EB Garamond"/>
              <a:cs typeface="EB Garamond"/>
              <a:sym typeface="EB Garamond"/>
            </a:endParaRPr>
          </a:p>
        </p:txBody>
      </p:sp>
      <p:sp>
        <p:nvSpPr>
          <p:cNvPr id="465" name="Google Shape;465;p44"/>
          <p:cNvSpPr/>
          <p:nvPr/>
        </p:nvSpPr>
        <p:spPr>
          <a:xfrm>
            <a:off x="859650" y="14423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4"/>
          <p:cNvSpPr/>
          <p:nvPr/>
        </p:nvSpPr>
        <p:spPr>
          <a:xfrm>
            <a:off x="1368900" y="14423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4"/>
          <p:cNvSpPr/>
          <p:nvPr/>
        </p:nvSpPr>
        <p:spPr>
          <a:xfrm>
            <a:off x="1878150" y="14423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五</a:t>
            </a:r>
            <a:endParaRPr>
              <a:solidFill>
                <a:schemeClr val="dk1"/>
              </a:solidFill>
            </a:endParaRPr>
          </a:p>
        </p:txBody>
      </p:sp>
      <p:sp>
        <p:nvSpPr>
          <p:cNvPr id="468" name="Google Shape;468;p44"/>
          <p:cNvSpPr/>
          <p:nvPr/>
        </p:nvSpPr>
        <p:spPr>
          <a:xfrm>
            <a:off x="2387400" y="14423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十</a:t>
            </a:r>
            <a:endParaRPr/>
          </a:p>
        </p:txBody>
      </p:sp>
      <p:sp>
        <p:nvSpPr>
          <p:cNvPr id="469" name="Google Shape;469;p44"/>
          <p:cNvSpPr/>
          <p:nvPr/>
        </p:nvSpPr>
        <p:spPr>
          <a:xfrm>
            <a:off x="2896650" y="14423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三</a:t>
            </a:r>
            <a:endParaRPr>
              <a:solidFill>
                <a:schemeClr val="dk1"/>
              </a:solidFill>
            </a:endParaRPr>
          </a:p>
        </p:txBody>
      </p:sp>
      <p:sp>
        <p:nvSpPr>
          <p:cNvPr id="470" name="Google Shape;470;p44"/>
          <p:cNvSpPr/>
          <p:nvPr/>
        </p:nvSpPr>
        <p:spPr>
          <a:xfrm>
            <a:off x="3405900" y="1442350"/>
            <a:ext cx="456300" cy="268500"/>
          </a:xfrm>
          <a:prstGeom prst="roundRect">
            <a:avLst>
              <a:gd fmla="val 16667" name="adj"/>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4"/>
          <p:cNvSpPr/>
          <p:nvPr/>
        </p:nvSpPr>
        <p:spPr>
          <a:xfrm>
            <a:off x="3915150" y="14423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a:t>
            </a:r>
            <a:endParaRPr>
              <a:solidFill>
                <a:schemeClr val="dk1"/>
              </a:solidFill>
            </a:endParaRPr>
          </a:p>
        </p:txBody>
      </p:sp>
      <p:sp>
        <p:nvSpPr>
          <p:cNvPr id="472" name="Google Shape;472;p44"/>
          <p:cNvSpPr/>
          <p:nvPr/>
        </p:nvSpPr>
        <p:spPr>
          <a:xfrm>
            <a:off x="859650" y="31355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4"/>
          <p:cNvSpPr/>
          <p:nvPr/>
        </p:nvSpPr>
        <p:spPr>
          <a:xfrm>
            <a:off x="1368900" y="31355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4"/>
          <p:cNvSpPr/>
          <p:nvPr/>
        </p:nvSpPr>
        <p:spPr>
          <a:xfrm>
            <a:off x="1878150" y="31355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五</a:t>
            </a:r>
            <a:endParaRPr/>
          </a:p>
        </p:txBody>
      </p:sp>
      <p:sp>
        <p:nvSpPr>
          <p:cNvPr id="475" name="Google Shape;475;p44"/>
          <p:cNvSpPr/>
          <p:nvPr/>
        </p:nvSpPr>
        <p:spPr>
          <a:xfrm>
            <a:off x="2387400" y="31355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十</a:t>
            </a:r>
            <a:endParaRPr/>
          </a:p>
        </p:txBody>
      </p:sp>
      <p:sp>
        <p:nvSpPr>
          <p:cNvPr id="476" name="Google Shape;476;p44"/>
          <p:cNvSpPr/>
          <p:nvPr/>
        </p:nvSpPr>
        <p:spPr>
          <a:xfrm>
            <a:off x="2896650" y="31355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三</a:t>
            </a:r>
            <a:endParaRPr/>
          </a:p>
        </p:txBody>
      </p:sp>
      <p:sp>
        <p:nvSpPr>
          <p:cNvPr id="477" name="Google Shape;477;p44"/>
          <p:cNvSpPr/>
          <p:nvPr/>
        </p:nvSpPr>
        <p:spPr>
          <a:xfrm>
            <a:off x="3405900" y="31355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4"/>
          <p:cNvSpPr/>
          <p:nvPr/>
        </p:nvSpPr>
        <p:spPr>
          <a:xfrm>
            <a:off x="3915150" y="3135550"/>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a:t>
            </a:r>
            <a:endParaRPr/>
          </a:p>
        </p:txBody>
      </p:sp>
      <p:sp>
        <p:nvSpPr>
          <p:cNvPr id="479" name="Google Shape;479;p44"/>
          <p:cNvSpPr/>
          <p:nvPr/>
        </p:nvSpPr>
        <p:spPr>
          <a:xfrm>
            <a:off x="859650" y="3803663"/>
            <a:ext cx="35118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250">
                <a:solidFill>
                  <a:schemeClr val="dk1"/>
                </a:solidFill>
                <a:latin typeface="Courier New"/>
                <a:ea typeface="Courier New"/>
                <a:cs typeface="Courier New"/>
                <a:sym typeface="Courier New"/>
              </a:rPr>
              <a:t>    「 東 海 道 五 十 三  </a:t>
            </a:r>
            <a:r>
              <a:rPr b="1" lang="el" sz="1250">
                <a:solidFill>
                  <a:schemeClr val="accent6"/>
                </a:solidFill>
                <a:latin typeface="Courier New"/>
                <a:ea typeface="Courier New"/>
                <a:cs typeface="Courier New"/>
                <a:sym typeface="Courier New"/>
              </a:rPr>
              <a:t>次</a:t>
            </a:r>
            <a:r>
              <a:rPr lang="el" sz="1250">
                <a:solidFill>
                  <a:schemeClr val="dk1"/>
                </a:solidFill>
                <a:latin typeface="Courier New"/>
                <a:ea typeface="Courier New"/>
                <a:cs typeface="Courier New"/>
                <a:sym typeface="Courier New"/>
              </a:rPr>
              <a:t> 」</a:t>
            </a:r>
            <a:endParaRPr sz="1600">
              <a:solidFill>
                <a:schemeClr val="dk1"/>
              </a:solidFill>
            </a:endParaRPr>
          </a:p>
        </p:txBody>
      </p:sp>
      <p:sp>
        <p:nvSpPr>
          <p:cNvPr id="480" name="Google Shape;480;p44"/>
          <p:cNvSpPr/>
          <p:nvPr/>
        </p:nvSpPr>
        <p:spPr>
          <a:xfrm>
            <a:off x="3405900" y="998950"/>
            <a:ext cx="1166100" cy="268500"/>
          </a:xfrm>
          <a:prstGeom prst="roundRect">
            <a:avLst>
              <a:gd fmla="val 16667" name="adj"/>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l" sz="1050">
                <a:solidFill>
                  <a:schemeClr val="accent5"/>
                </a:solidFill>
                <a:latin typeface="Courier New"/>
                <a:ea typeface="Courier New"/>
                <a:cs typeface="Courier New"/>
                <a:sym typeface="Courier New"/>
              </a:rPr>
              <a:t>次,駅,度,号線</a:t>
            </a:r>
            <a:endParaRPr>
              <a:solidFill>
                <a:schemeClr val="accent5"/>
              </a:solidFill>
            </a:endParaRPr>
          </a:p>
        </p:txBody>
      </p:sp>
      <p:sp>
        <p:nvSpPr>
          <p:cNvPr id="481" name="Google Shape;481;p44"/>
          <p:cNvSpPr txBox="1"/>
          <p:nvPr/>
        </p:nvSpPr>
        <p:spPr>
          <a:xfrm>
            <a:off x="1315950" y="1403500"/>
            <a:ext cx="6504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050">
                <a:solidFill>
                  <a:srgbClr val="0E101A"/>
                </a:solidFill>
                <a:latin typeface="Courier New"/>
                <a:ea typeface="Courier New"/>
                <a:cs typeface="Courier New"/>
                <a:sym typeface="Courier New"/>
              </a:rPr>
              <a:t>東海道</a:t>
            </a:r>
            <a:endParaRPr>
              <a:solidFill>
                <a:srgbClr val="0E101A"/>
              </a:solidFill>
            </a:endParaRPr>
          </a:p>
        </p:txBody>
      </p:sp>
      <p:sp>
        <p:nvSpPr>
          <p:cNvPr id="482" name="Google Shape;482;p44"/>
          <p:cNvSpPr txBox="1"/>
          <p:nvPr/>
        </p:nvSpPr>
        <p:spPr>
          <a:xfrm>
            <a:off x="1315950" y="3083125"/>
            <a:ext cx="6504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050">
                <a:solidFill>
                  <a:srgbClr val="0E101A"/>
                </a:solidFill>
                <a:latin typeface="Courier New"/>
                <a:ea typeface="Courier New"/>
                <a:cs typeface="Courier New"/>
                <a:sym typeface="Courier New"/>
              </a:rPr>
              <a:t>東海道</a:t>
            </a:r>
            <a:endParaRPr>
              <a:solidFill>
                <a:srgbClr val="0E101A"/>
              </a:solidFill>
            </a:endParaRPr>
          </a:p>
        </p:txBody>
      </p:sp>
      <p:sp>
        <p:nvSpPr>
          <p:cNvPr id="483" name="Google Shape;483;p44"/>
          <p:cNvSpPr txBox="1"/>
          <p:nvPr/>
        </p:nvSpPr>
        <p:spPr>
          <a:xfrm>
            <a:off x="3308850" y="3090775"/>
            <a:ext cx="650400" cy="33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950">
                <a:solidFill>
                  <a:schemeClr val="accent6"/>
                </a:solidFill>
                <a:latin typeface="Courier New"/>
                <a:ea typeface="Courier New"/>
                <a:cs typeface="Courier New"/>
                <a:sym typeface="Courier New"/>
              </a:rPr>
              <a:t>[MASK]</a:t>
            </a:r>
            <a:endParaRPr b="1" sz="1300">
              <a:solidFill>
                <a:schemeClr val="accent6"/>
              </a:solidFill>
            </a:endParaRPr>
          </a:p>
        </p:txBody>
      </p:sp>
      <p:sp>
        <p:nvSpPr>
          <p:cNvPr id="484" name="Google Shape;484;p44"/>
          <p:cNvSpPr txBox="1"/>
          <p:nvPr/>
        </p:nvSpPr>
        <p:spPr>
          <a:xfrm>
            <a:off x="915000" y="1403500"/>
            <a:ext cx="3456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050">
                <a:solidFill>
                  <a:schemeClr val="dk1"/>
                </a:solidFill>
                <a:latin typeface="Courier New"/>
                <a:ea typeface="Courier New"/>
                <a:cs typeface="Courier New"/>
                <a:sym typeface="Courier New"/>
              </a:rPr>
              <a:t>「</a:t>
            </a:r>
            <a:endParaRPr>
              <a:solidFill>
                <a:schemeClr val="dk1"/>
              </a:solidFill>
            </a:endParaRPr>
          </a:p>
        </p:txBody>
      </p:sp>
      <p:sp>
        <p:nvSpPr>
          <p:cNvPr id="485" name="Google Shape;485;p44"/>
          <p:cNvSpPr txBox="1"/>
          <p:nvPr/>
        </p:nvSpPr>
        <p:spPr>
          <a:xfrm>
            <a:off x="915000" y="3096700"/>
            <a:ext cx="3456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050">
                <a:solidFill>
                  <a:schemeClr val="dk1"/>
                </a:solidFill>
                <a:latin typeface="Courier New"/>
                <a:ea typeface="Courier New"/>
                <a:cs typeface="Courier New"/>
                <a:sym typeface="Courier New"/>
              </a:rPr>
              <a:t>「</a:t>
            </a:r>
            <a:endParaRPr>
              <a:solidFill>
                <a:schemeClr val="dk1"/>
              </a:solidFill>
            </a:endParaRPr>
          </a:p>
        </p:txBody>
      </p:sp>
      <p:cxnSp>
        <p:nvCxnSpPr>
          <p:cNvPr id="486" name="Google Shape;486;p44"/>
          <p:cNvCxnSpPr/>
          <p:nvPr/>
        </p:nvCxnSpPr>
        <p:spPr>
          <a:xfrm rot="10800000">
            <a:off x="1087800" y="3506825"/>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87" name="Google Shape;487;p44"/>
          <p:cNvCxnSpPr/>
          <p:nvPr/>
        </p:nvCxnSpPr>
        <p:spPr>
          <a:xfrm rot="10800000">
            <a:off x="1594800" y="3506825"/>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88" name="Google Shape;488;p44"/>
          <p:cNvCxnSpPr/>
          <p:nvPr/>
        </p:nvCxnSpPr>
        <p:spPr>
          <a:xfrm rot="10800000">
            <a:off x="2101800" y="3506825"/>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89" name="Google Shape;489;p44"/>
          <p:cNvCxnSpPr/>
          <p:nvPr/>
        </p:nvCxnSpPr>
        <p:spPr>
          <a:xfrm rot="10800000">
            <a:off x="2608800" y="3506825"/>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90" name="Google Shape;490;p44"/>
          <p:cNvCxnSpPr/>
          <p:nvPr/>
        </p:nvCxnSpPr>
        <p:spPr>
          <a:xfrm rot="10800000">
            <a:off x="3115800" y="3506825"/>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91" name="Google Shape;491;p44"/>
          <p:cNvCxnSpPr/>
          <p:nvPr/>
        </p:nvCxnSpPr>
        <p:spPr>
          <a:xfrm rot="10800000">
            <a:off x="3622800" y="349838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92" name="Google Shape;492;p44"/>
          <p:cNvCxnSpPr/>
          <p:nvPr/>
        </p:nvCxnSpPr>
        <p:spPr>
          <a:xfrm rot="10800000">
            <a:off x="4129800" y="3506825"/>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93" name="Google Shape;493;p44"/>
          <p:cNvCxnSpPr/>
          <p:nvPr/>
        </p:nvCxnSpPr>
        <p:spPr>
          <a:xfrm rot="10800000">
            <a:off x="1092300" y="284303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94" name="Google Shape;494;p44"/>
          <p:cNvCxnSpPr/>
          <p:nvPr/>
        </p:nvCxnSpPr>
        <p:spPr>
          <a:xfrm rot="10800000">
            <a:off x="1599300" y="284303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95" name="Google Shape;495;p44"/>
          <p:cNvCxnSpPr/>
          <p:nvPr/>
        </p:nvCxnSpPr>
        <p:spPr>
          <a:xfrm rot="10800000">
            <a:off x="2106300" y="284303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96" name="Google Shape;496;p44"/>
          <p:cNvCxnSpPr/>
          <p:nvPr/>
        </p:nvCxnSpPr>
        <p:spPr>
          <a:xfrm rot="10800000">
            <a:off x="2613300" y="284303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97" name="Google Shape;497;p44"/>
          <p:cNvCxnSpPr/>
          <p:nvPr/>
        </p:nvCxnSpPr>
        <p:spPr>
          <a:xfrm rot="10800000">
            <a:off x="3120300" y="284303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98" name="Google Shape;498;p44"/>
          <p:cNvCxnSpPr/>
          <p:nvPr/>
        </p:nvCxnSpPr>
        <p:spPr>
          <a:xfrm rot="10800000">
            <a:off x="3627300" y="28346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499" name="Google Shape;499;p44"/>
          <p:cNvCxnSpPr/>
          <p:nvPr/>
        </p:nvCxnSpPr>
        <p:spPr>
          <a:xfrm rot="10800000">
            <a:off x="4134300" y="284303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00" name="Google Shape;500;p44"/>
          <p:cNvCxnSpPr/>
          <p:nvPr/>
        </p:nvCxnSpPr>
        <p:spPr>
          <a:xfrm rot="10800000">
            <a:off x="1092300" y="1769663"/>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01" name="Google Shape;501;p44"/>
          <p:cNvCxnSpPr/>
          <p:nvPr/>
        </p:nvCxnSpPr>
        <p:spPr>
          <a:xfrm rot="10800000">
            <a:off x="1599300" y="1769663"/>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02" name="Google Shape;502;p44"/>
          <p:cNvCxnSpPr/>
          <p:nvPr/>
        </p:nvCxnSpPr>
        <p:spPr>
          <a:xfrm rot="10800000">
            <a:off x="2106300" y="1769663"/>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03" name="Google Shape;503;p44"/>
          <p:cNvCxnSpPr/>
          <p:nvPr/>
        </p:nvCxnSpPr>
        <p:spPr>
          <a:xfrm rot="10800000">
            <a:off x="2613300" y="1769663"/>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04" name="Google Shape;504;p44"/>
          <p:cNvCxnSpPr/>
          <p:nvPr/>
        </p:nvCxnSpPr>
        <p:spPr>
          <a:xfrm rot="10800000">
            <a:off x="3120300" y="1769663"/>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05" name="Google Shape;505;p44"/>
          <p:cNvCxnSpPr/>
          <p:nvPr/>
        </p:nvCxnSpPr>
        <p:spPr>
          <a:xfrm rot="10800000">
            <a:off x="3627300" y="1761225"/>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06" name="Google Shape;506;p44"/>
          <p:cNvCxnSpPr/>
          <p:nvPr/>
        </p:nvCxnSpPr>
        <p:spPr>
          <a:xfrm rot="10800000">
            <a:off x="4134300" y="1769663"/>
            <a:ext cx="4500" cy="292500"/>
          </a:xfrm>
          <a:prstGeom prst="straightConnector1">
            <a:avLst/>
          </a:prstGeom>
          <a:noFill/>
          <a:ln cap="flat" cmpd="sng" w="9525">
            <a:solidFill>
              <a:schemeClr val="dk1"/>
            </a:solidFill>
            <a:prstDash val="solid"/>
            <a:round/>
            <a:headEnd len="med" w="med" type="none"/>
            <a:tailEnd len="med" w="med" type="triangle"/>
          </a:ln>
        </p:spPr>
      </p:cxnSp>
      <p:sp>
        <p:nvSpPr>
          <p:cNvPr id="507" name="Google Shape;507;p44"/>
          <p:cNvSpPr txBox="1"/>
          <p:nvPr/>
        </p:nvSpPr>
        <p:spPr>
          <a:xfrm>
            <a:off x="1087800" y="3766900"/>
            <a:ext cx="633900" cy="33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950">
                <a:solidFill>
                  <a:schemeClr val="dk1"/>
                </a:solidFill>
                <a:latin typeface="Courier New"/>
                <a:ea typeface="Courier New"/>
                <a:cs typeface="Courier New"/>
                <a:sym typeface="Courier New"/>
              </a:rPr>
              <a:t>Title:</a:t>
            </a:r>
            <a:endParaRPr>
              <a:latin typeface="Frank Ruhl Libre"/>
              <a:ea typeface="Frank Ruhl Libre"/>
              <a:cs typeface="Frank Ruhl Libre"/>
              <a:sym typeface="Frank Ruhl Libre"/>
            </a:endParaRPr>
          </a:p>
        </p:txBody>
      </p:sp>
      <p:cxnSp>
        <p:nvCxnSpPr>
          <p:cNvPr id="508" name="Google Shape;508;p44"/>
          <p:cNvCxnSpPr/>
          <p:nvPr/>
        </p:nvCxnSpPr>
        <p:spPr>
          <a:xfrm flipH="1" rot="10800000">
            <a:off x="3627300" y="1270900"/>
            <a:ext cx="5400" cy="168000"/>
          </a:xfrm>
          <a:prstGeom prst="straightConnector1">
            <a:avLst/>
          </a:prstGeom>
          <a:noFill/>
          <a:ln cap="flat" cmpd="sng" w="9525">
            <a:solidFill>
              <a:schemeClr val="dk1"/>
            </a:solidFill>
            <a:prstDash val="solid"/>
            <a:round/>
            <a:headEnd len="med" w="med" type="none"/>
            <a:tailEnd len="med" w="med" type="triangle"/>
          </a:ln>
        </p:spPr>
      </p:cxnSp>
      <p:sp>
        <p:nvSpPr>
          <p:cNvPr id="509" name="Google Shape;509;p44"/>
          <p:cNvSpPr txBox="1"/>
          <p:nvPr/>
        </p:nvSpPr>
        <p:spPr>
          <a:xfrm>
            <a:off x="1260600" y="971350"/>
            <a:ext cx="2198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000">
                <a:solidFill>
                  <a:schemeClr val="accent6"/>
                </a:solidFill>
                <a:latin typeface="Frank Ruhl Libre"/>
                <a:ea typeface="Frank Ruhl Libre"/>
                <a:cs typeface="Frank Ruhl Libre"/>
                <a:sym typeface="Frank Ruhl Libre"/>
              </a:rPr>
              <a:t>4 tokens with the highest probability</a:t>
            </a:r>
            <a:endParaRPr sz="1000">
              <a:solidFill>
                <a:schemeClr val="accent6"/>
              </a:solidFill>
              <a:latin typeface="Frank Ruhl Libre"/>
              <a:ea typeface="Frank Ruhl Libre"/>
              <a:cs typeface="Frank Ruhl Libre"/>
              <a:sym typeface="Frank Ruhl Libre"/>
            </a:endParaRPr>
          </a:p>
        </p:txBody>
      </p:sp>
      <p:sp>
        <p:nvSpPr>
          <p:cNvPr id="510" name="Google Shape;510;p44"/>
          <p:cNvSpPr txBox="1"/>
          <p:nvPr/>
        </p:nvSpPr>
        <p:spPr>
          <a:xfrm>
            <a:off x="5408850" y="998950"/>
            <a:ext cx="30681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Frank Ruhl Libre"/>
              <a:buChar char="●"/>
            </a:pPr>
            <a:r>
              <a:rPr b="1" i="1" lang="el">
                <a:latin typeface="Frank Ruhl Libre"/>
                <a:ea typeface="Frank Ruhl Libre"/>
                <a:cs typeface="Frank Ruhl Libre"/>
                <a:sym typeface="Frank Ruhl Libre"/>
              </a:rPr>
              <a:t>Pretrain Japanese BERT</a:t>
            </a:r>
            <a:endParaRPr b="1" i="1">
              <a:latin typeface="Frank Ruhl Libre"/>
              <a:ea typeface="Frank Ruhl Libre"/>
              <a:cs typeface="Frank Ruhl Libre"/>
              <a:sym typeface="Frank Ruhl Libre"/>
            </a:endParaRPr>
          </a:p>
          <a:p>
            <a:pPr indent="0" lvl="0" marL="0" rtl="0" algn="l">
              <a:spcBef>
                <a:spcPts val="0"/>
              </a:spcBef>
              <a:spcAft>
                <a:spcPts val="0"/>
              </a:spcAft>
              <a:buNone/>
            </a:pPr>
            <a:r>
              <a:t/>
            </a:r>
            <a:endParaRPr>
              <a:latin typeface="Frank Ruhl Libre"/>
              <a:ea typeface="Frank Ruhl Libre"/>
              <a:cs typeface="Frank Ruhl Libre"/>
              <a:sym typeface="Frank Ruhl Libre"/>
            </a:endParaRPr>
          </a:p>
          <a:p>
            <a:pPr indent="0" lvl="0" marL="0" rtl="0" algn="ctr">
              <a:spcBef>
                <a:spcPts val="0"/>
              </a:spcBef>
              <a:spcAft>
                <a:spcPts val="0"/>
              </a:spcAft>
              <a:buNone/>
            </a:pPr>
            <a:r>
              <a:rPr lang="el">
                <a:latin typeface="Frank Ruhl Libre"/>
                <a:ea typeface="Frank Ruhl Libre"/>
                <a:cs typeface="Frank Ruhl Libre"/>
                <a:sym typeface="Frank Ruhl Libre"/>
              </a:rPr>
              <a:t>Perplexity score: 4.66</a:t>
            </a:r>
            <a:endParaRPr>
              <a:latin typeface="Frank Ruhl Libre"/>
              <a:ea typeface="Frank Ruhl Libre"/>
              <a:cs typeface="Frank Ruhl Libre"/>
              <a:sym typeface="Frank Ruhl Libre"/>
            </a:endParaRPr>
          </a:p>
        </p:txBody>
      </p:sp>
      <p:sp>
        <p:nvSpPr>
          <p:cNvPr id="511" name="Google Shape;511;p44"/>
          <p:cNvSpPr txBox="1"/>
          <p:nvPr/>
        </p:nvSpPr>
        <p:spPr>
          <a:xfrm>
            <a:off x="5408850" y="1899675"/>
            <a:ext cx="30681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Frank Ruhl Libre"/>
              <a:buChar char="●"/>
            </a:pPr>
            <a:r>
              <a:rPr b="1" i="1" lang="el">
                <a:latin typeface="Frank Ruhl Libre"/>
                <a:ea typeface="Frank Ruhl Libre"/>
                <a:cs typeface="Frank Ruhl Libre"/>
                <a:sym typeface="Frank Ruhl Libre"/>
              </a:rPr>
              <a:t>Further train</a:t>
            </a:r>
            <a:r>
              <a:rPr b="1" i="1" lang="el">
                <a:latin typeface="Frank Ruhl Libre"/>
                <a:ea typeface="Frank Ruhl Libre"/>
                <a:cs typeface="Frank Ruhl Libre"/>
                <a:sym typeface="Frank Ruhl Libre"/>
              </a:rPr>
              <a:t> Japanese BERT</a:t>
            </a:r>
            <a:endParaRPr b="1" i="1">
              <a:latin typeface="Frank Ruhl Libre"/>
              <a:ea typeface="Frank Ruhl Libre"/>
              <a:cs typeface="Frank Ruhl Libre"/>
              <a:sym typeface="Frank Ruhl Libre"/>
            </a:endParaRPr>
          </a:p>
          <a:p>
            <a:pPr indent="0" lvl="0" marL="0" rtl="0" algn="l">
              <a:spcBef>
                <a:spcPts val="0"/>
              </a:spcBef>
              <a:spcAft>
                <a:spcPts val="0"/>
              </a:spcAft>
              <a:buNone/>
            </a:pPr>
            <a:r>
              <a:t/>
            </a:r>
            <a:endParaRPr>
              <a:latin typeface="Frank Ruhl Libre"/>
              <a:ea typeface="Frank Ruhl Libre"/>
              <a:cs typeface="Frank Ruhl Libre"/>
              <a:sym typeface="Frank Ruhl Libre"/>
            </a:endParaRPr>
          </a:p>
          <a:p>
            <a:pPr indent="0" lvl="0" marL="0" rtl="0" algn="ctr">
              <a:spcBef>
                <a:spcPts val="0"/>
              </a:spcBef>
              <a:spcAft>
                <a:spcPts val="0"/>
              </a:spcAft>
              <a:buNone/>
            </a:pPr>
            <a:r>
              <a:rPr lang="el">
                <a:latin typeface="Frank Ruhl Libre"/>
                <a:ea typeface="Frank Ruhl Libre"/>
                <a:cs typeface="Frank Ruhl Libre"/>
                <a:sym typeface="Frank Ruhl Libre"/>
              </a:rPr>
              <a:t>Perplexity score</a:t>
            </a:r>
            <a:r>
              <a:rPr lang="el">
                <a:latin typeface="Frank Ruhl Libre"/>
                <a:ea typeface="Frank Ruhl Libre"/>
                <a:cs typeface="Frank Ruhl Libre"/>
                <a:sym typeface="Frank Ruhl Libre"/>
              </a:rPr>
              <a:t>: 3.40</a:t>
            </a:r>
            <a:endParaRPr>
              <a:latin typeface="Frank Ruhl Libre"/>
              <a:ea typeface="Frank Ruhl Libre"/>
              <a:cs typeface="Frank Ruhl Libre"/>
              <a:sym typeface="Frank Ruhl Libre"/>
            </a:endParaRPr>
          </a:p>
        </p:txBody>
      </p:sp>
      <p:sp>
        <p:nvSpPr>
          <p:cNvPr id="512" name="Google Shape;512;p44"/>
          <p:cNvSpPr txBox="1"/>
          <p:nvPr/>
        </p:nvSpPr>
        <p:spPr>
          <a:xfrm>
            <a:off x="5442900" y="2900350"/>
            <a:ext cx="3000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l" sz="1200">
                <a:solidFill>
                  <a:schemeClr val="accent6"/>
                </a:solidFill>
                <a:latin typeface="Frank Ruhl Libre"/>
                <a:ea typeface="Frank Ruhl Libre"/>
                <a:cs typeface="Frank Ruhl Libre"/>
                <a:sym typeface="Frank Ruhl Libre"/>
              </a:rPr>
              <a:t>lower perplexity score </a:t>
            </a:r>
            <a:endParaRPr b="1" sz="1200">
              <a:solidFill>
                <a:schemeClr val="accent6"/>
              </a:solidFill>
              <a:latin typeface="Frank Ruhl Libre"/>
              <a:ea typeface="Frank Ruhl Libre"/>
              <a:cs typeface="Frank Ruhl Libre"/>
              <a:sym typeface="Frank Ruhl Libre"/>
            </a:endParaRPr>
          </a:p>
          <a:p>
            <a:pPr indent="0" lvl="0" marL="0" rtl="0" algn="ctr">
              <a:spcBef>
                <a:spcPts val="0"/>
              </a:spcBef>
              <a:spcAft>
                <a:spcPts val="0"/>
              </a:spcAft>
              <a:buNone/>
            </a:pPr>
            <a:r>
              <a:rPr b="1" lang="el" sz="1200">
                <a:solidFill>
                  <a:schemeClr val="accent6"/>
                </a:solidFill>
                <a:latin typeface="Frank Ruhl Libre"/>
                <a:ea typeface="Frank Ruhl Libre"/>
                <a:cs typeface="Frank Ruhl Libre"/>
                <a:sym typeface="Frank Ruhl Libre"/>
              </a:rPr>
              <a:t>↓</a:t>
            </a:r>
            <a:endParaRPr b="1" sz="1200">
              <a:solidFill>
                <a:schemeClr val="accent6"/>
              </a:solidFill>
              <a:latin typeface="Frank Ruhl Libre"/>
              <a:ea typeface="Frank Ruhl Libre"/>
              <a:cs typeface="Frank Ruhl Libre"/>
              <a:sym typeface="Frank Ruhl Libre"/>
            </a:endParaRPr>
          </a:p>
          <a:p>
            <a:pPr indent="0" lvl="0" marL="0" rtl="0" algn="ctr">
              <a:spcBef>
                <a:spcPts val="0"/>
              </a:spcBef>
              <a:spcAft>
                <a:spcPts val="0"/>
              </a:spcAft>
              <a:buNone/>
            </a:pPr>
            <a:r>
              <a:rPr b="1" lang="el" sz="1200">
                <a:solidFill>
                  <a:schemeClr val="accent6"/>
                </a:solidFill>
                <a:latin typeface="Frank Ruhl Libre"/>
                <a:ea typeface="Frank Ruhl Libre"/>
                <a:cs typeface="Frank Ruhl Libre"/>
                <a:sym typeface="Frank Ruhl Libre"/>
              </a:rPr>
              <a:t>better MLM</a:t>
            </a:r>
            <a:endParaRPr b="1">
              <a:solidFill>
                <a:schemeClr val="accent6"/>
              </a:solidFill>
              <a:latin typeface="Frank Ruhl Libre"/>
              <a:ea typeface="Frank Ruhl Libre"/>
              <a:cs typeface="Frank Ruhl Libre"/>
              <a:sym typeface="Frank Ruhl Libre"/>
            </a:endParaRPr>
          </a:p>
        </p:txBody>
      </p:sp>
      <p:sp>
        <p:nvSpPr>
          <p:cNvPr id="513" name="Google Shape;513;p44"/>
          <p:cNvSpPr/>
          <p:nvPr/>
        </p:nvSpPr>
        <p:spPr>
          <a:xfrm>
            <a:off x="4758597" y="979650"/>
            <a:ext cx="548700" cy="14013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4"/>
          <p:cNvSpPr/>
          <p:nvPr/>
        </p:nvSpPr>
        <p:spPr>
          <a:xfrm rot="10800000">
            <a:off x="4721253" y="2097100"/>
            <a:ext cx="548700" cy="1401300"/>
          </a:xfrm>
          <a:prstGeom prst="uturnArrow">
            <a:avLst>
              <a:gd fmla="val 25000" name="adj1"/>
              <a:gd fmla="val 25000" name="adj2"/>
              <a:gd fmla="val 25000" name="adj3"/>
              <a:gd fmla="val 43750" name="adj4"/>
              <a:gd fmla="val 75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4"/>
          <p:cNvSpPr txBox="1"/>
          <p:nvPr/>
        </p:nvSpPr>
        <p:spPr>
          <a:xfrm>
            <a:off x="4277550" y="3502550"/>
            <a:ext cx="15108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l" sz="1000">
                <a:solidFill>
                  <a:srgbClr val="B0C6D3"/>
                </a:solidFill>
                <a:latin typeface="Frank Ruhl Libre"/>
                <a:ea typeface="Frank Ruhl Libre"/>
                <a:cs typeface="Frank Ruhl Libre"/>
                <a:sym typeface="Frank Ruhl Libre"/>
              </a:rPr>
              <a:t>Further train with </a:t>
            </a:r>
            <a:endParaRPr b="1" sz="1000">
              <a:solidFill>
                <a:srgbClr val="B0C6D3"/>
              </a:solidFill>
              <a:latin typeface="Frank Ruhl Libre"/>
              <a:ea typeface="Frank Ruhl Libre"/>
              <a:cs typeface="Frank Ruhl Libre"/>
              <a:sym typeface="Frank Ruhl Libre"/>
            </a:endParaRPr>
          </a:p>
          <a:p>
            <a:pPr indent="0" lvl="0" marL="0" rtl="0" algn="ctr">
              <a:spcBef>
                <a:spcPts val="0"/>
              </a:spcBef>
              <a:spcAft>
                <a:spcPts val="0"/>
              </a:spcAft>
              <a:buNone/>
            </a:pPr>
            <a:r>
              <a:rPr b="1" lang="el" sz="1000">
                <a:solidFill>
                  <a:srgbClr val="B0C6D3"/>
                </a:solidFill>
                <a:latin typeface="Frank Ruhl Libre"/>
                <a:ea typeface="Frank Ruhl Libre"/>
                <a:cs typeface="Frank Ruhl Libre"/>
                <a:sym typeface="Frank Ruhl Libre"/>
              </a:rPr>
              <a:t>meisho dataset</a:t>
            </a:r>
            <a:endParaRPr b="1" sz="1000">
              <a:solidFill>
                <a:srgbClr val="B0C6D3"/>
              </a:solidFill>
              <a:latin typeface="Frank Ruhl Libre"/>
              <a:ea typeface="Frank Ruhl Libre"/>
              <a:cs typeface="Frank Ruhl Libre"/>
              <a:sym typeface="Frank Ruhl Libre"/>
            </a:endParaRPr>
          </a:p>
          <a:p>
            <a:pPr indent="0" lvl="0" marL="0" rtl="0" algn="ctr">
              <a:spcBef>
                <a:spcPts val="0"/>
              </a:spcBef>
              <a:spcAft>
                <a:spcPts val="0"/>
              </a:spcAft>
              <a:buNone/>
            </a:pPr>
            <a:r>
              <a:rPr b="1" lang="el" sz="1000">
                <a:solidFill>
                  <a:srgbClr val="B0C6D3"/>
                </a:solidFill>
                <a:latin typeface="Frank Ruhl Libre"/>
                <a:ea typeface="Frank Ruhl Libre"/>
                <a:cs typeface="Frank Ruhl Libre"/>
                <a:sym typeface="Frank Ruhl Libre"/>
              </a:rPr>
              <a:t>over 20.000 title</a:t>
            </a:r>
            <a:endParaRPr b="1" sz="1000">
              <a:solidFill>
                <a:srgbClr val="B0C6D3"/>
              </a:solidFill>
              <a:latin typeface="Frank Ruhl Libre"/>
              <a:ea typeface="Frank Ruhl Libre"/>
              <a:cs typeface="Frank Ruhl Libre"/>
              <a:sym typeface="Frank Ruhl Libr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4">
            <a:alphaModFix/>
          </a:blip>
          <a:stretch>
            <a:fillRect/>
          </a:stretch>
        </a:blipFill>
      </p:bgPr>
    </p:bg>
    <p:spTree>
      <p:nvGrpSpPr>
        <p:cNvPr id="519" name="Shape 519"/>
        <p:cNvGrpSpPr/>
        <p:nvPr/>
      </p:nvGrpSpPr>
      <p:grpSpPr>
        <a:xfrm>
          <a:off x="0" y="0"/>
          <a:ext cx="0" cy="0"/>
          <a:chOff x="0" y="0"/>
          <a:chExt cx="0" cy="0"/>
        </a:xfrm>
      </p:grpSpPr>
      <p:sp>
        <p:nvSpPr>
          <p:cNvPr id="520" name="Google Shape;520;p45"/>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521" name="Google Shape;521;p45"/>
          <p:cNvSpPr/>
          <p:nvPr/>
        </p:nvSpPr>
        <p:spPr>
          <a:xfrm>
            <a:off x="850700" y="2070463"/>
            <a:ext cx="3511800" cy="69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a:t>Japanese BERT</a:t>
            </a:r>
            <a:endParaRPr/>
          </a:p>
        </p:txBody>
      </p:sp>
      <p:sp>
        <p:nvSpPr>
          <p:cNvPr id="522" name="Google Shape;522;p45"/>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Transfer</a:t>
            </a:r>
            <a:r>
              <a:rPr b="1" lang="el" sz="2000">
                <a:solidFill>
                  <a:srgbClr val="FFFFFF"/>
                </a:solidFill>
                <a:latin typeface="EB Garamond"/>
                <a:ea typeface="EB Garamond"/>
                <a:cs typeface="EB Garamond"/>
                <a:sym typeface="EB Garamond"/>
              </a:rPr>
              <a:t> Learning</a:t>
            </a:r>
            <a:endParaRPr b="1" sz="2000">
              <a:solidFill>
                <a:srgbClr val="FFFFFF"/>
              </a:solidFill>
              <a:latin typeface="EB Garamond"/>
              <a:ea typeface="EB Garamond"/>
              <a:cs typeface="EB Garamond"/>
              <a:sym typeface="EB Garamond"/>
            </a:endParaRPr>
          </a:p>
        </p:txBody>
      </p:sp>
      <p:sp>
        <p:nvSpPr>
          <p:cNvPr id="523" name="Google Shape;523;p45"/>
          <p:cNvSpPr/>
          <p:nvPr/>
        </p:nvSpPr>
        <p:spPr>
          <a:xfrm>
            <a:off x="850700" y="1087788"/>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5"/>
          <p:cNvSpPr/>
          <p:nvPr/>
        </p:nvSpPr>
        <p:spPr>
          <a:xfrm>
            <a:off x="1359950" y="1087788"/>
            <a:ext cx="456300" cy="268500"/>
          </a:xfrm>
          <a:prstGeom prst="roundRect">
            <a:avLst>
              <a:gd fmla="val 16667" name="adj"/>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5"/>
          <p:cNvSpPr/>
          <p:nvPr/>
        </p:nvSpPr>
        <p:spPr>
          <a:xfrm>
            <a:off x="1869200" y="1087788"/>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五</a:t>
            </a:r>
            <a:endParaRPr>
              <a:solidFill>
                <a:schemeClr val="dk1"/>
              </a:solidFill>
            </a:endParaRPr>
          </a:p>
        </p:txBody>
      </p:sp>
      <p:sp>
        <p:nvSpPr>
          <p:cNvPr id="526" name="Google Shape;526;p45"/>
          <p:cNvSpPr/>
          <p:nvPr/>
        </p:nvSpPr>
        <p:spPr>
          <a:xfrm>
            <a:off x="2378450" y="1087788"/>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十</a:t>
            </a:r>
            <a:endParaRPr/>
          </a:p>
        </p:txBody>
      </p:sp>
      <p:sp>
        <p:nvSpPr>
          <p:cNvPr id="527" name="Google Shape;527;p45"/>
          <p:cNvSpPr/>
          <p:nvPr/>
        </p:nvSpPr>
        <p:spPr>
          <a:xfrm>
            <a:off x="2887700" y="1087788"/>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三</a:t>
            </a:r>
            <a:endParaRPr>
              <a:solidFill>
                <a:schemeClr val="dk1"/>
              </a:solidFill>
            </a:endParaRPr>
          </a:p>
        </p:txBody>
      </p:sp>
      <p:sp>
        <p:nvSpPr>
          <p:cNvPr id="528" name="Google Shape;528;p45"/>
          <p:cNvSpPr/>
          <p:nvPr/>
        </p:nvSpPr>
        <p:spPr>
          <a:xfrm>
            <a:off x="3396950" y="1087788"/>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次</a:t>
            </a:r>
            <a:endParaRPr b="1" sz="850">
              <a:solidFill>
                <a:schemeClr val="accent6"/>
              </a:solidFill>
            </a:endParaRPr>
          </a:p>
        </p:txBody>
      </p:sp>
      <p:sp>
        <p:nvSpPr>
          <p:cNvPr id="529" name="Google Shape;529;p45"/>
          <p:cNvSpPr/>
          <p:nvPr/>
        </p:nvSpPr>
        <p:spPr>
          <a:xfrm>
            <a:off x="3906200" y="1087788"/>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a:t>
            </a:r>
            <a:endParaRPr>
              <a:solidFill>
                <a:schemeClr val="dk1"/>
              </a:solidFill>
            </a:endParaRPr>
          </a:p>
        </p:txBody>
      </p:sp>
      <p:sp>
        <p:nvSpPr>
          <p:cNvPr id="530" name="Google Shape;530;p45"/>
          <p:cNvSpPr/>
          <p:nvPr/>
        </p:nvSpPr>
        <p:spPr>
          <a:xfrm>
            <a:off x="850700" y="3132313"/>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5"/>
          <p:cNvSpPr/>
          <p:nvPr/>
        </p:nvSpPr>
        <p:spPr>
          <a:xfrm>
            <a:off x="1359950" y="3132313"/>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5"/>
          <p:cNvSpPr/>
          <p:nvPr/>
        </p:nvSpPr>
        <p:spPr>
          <a:xfrm>
            <a:off x="1869200" y="3132313"/>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五</a:t>
            </a:r>
            <a:endParaRPr/>
          </a:p>
        </p:txBody>
      </p:sp>
      <p:sp>
        <p:nvSpPr>
          <p:cNvPr id="533" name="Google Shape;533;p45"/>
          <p:cNvSpPr/>
          <p:nvPr/>
        </p:nvSpPr>
        <p:spPr>
          <a:xfrm>
            <a:off x="2378450" y="3132313"/>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十</a:t>
            </a:r>
            <a:endParaRPr/>
          </a:p>
        </p:txBody>
      </p:sp>
      <p:sp>
        <p:nvSpPr>
          <p:cNvPr id="534" name="Google Shape;534;p45"/>
          <p:cNvSpPr/>
          <p:nvPr/>
        </p:nvSpPr>
        <p:spPr>
          <a:xfrm>
            <a:off x="2887700" y="3132313"/>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三</a:t>
            </a:r>
            <a:endParaRPr/>
          </a:p>
        </p:txBody>
      </p:sp>
      <p:sp>
        <p:nvSpPr>
          <p:cNvPr id="535" name="Google Shape;535;p45"/>
          <p:cNvSpPr/>
          <p:nvPr/>
        </p:nvSpPr>
        <p:spPr>
          <a:xfrm>
            <a:off x="3396950" y="3132313"/>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5"/>
          <p:cNvSpPr/>
          <p:nvPr/>
        </p:nvSpPr>
        <p:spPr>
          <a:xfrm>
            <a:off x="3906200" y="3132313"/>
            <a:ext cx="4563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a:t>
            </a:r>
            <a:endParaRPr/>
          </a:p>
        </p:txBody>
      </p:sp>
      <p:sp>
        <p:nvSpPr>
          <p:cNvPr id="537" name="Google Shape;537;p45"/>
          <p:cNvSpPr/>
          <p:nvPr/>
        </p:nvSpPr>
        <p:spPr>
          <a:xfrm>
            <a:off x="850700" y="3800425"/>
            <a:ext cx="3511800" cy="268500"/>
          </a:xfrm>
          <a:prstGeom prst="roundRect">
            <a:avLst>
              <a:gd fmla="val 16667" name="adj"/>
            </a:avLst>
          </a:prstGeom>
          <a:solidFill>
            <a:srgbClr val="E1DED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250">
                <a:solidFill>
                  <a:schemeClr val="dk1"/>
                </a:solidFill>
                <a:latin typeface="Courier New"/>
                <a:ea typeface="Courier New"/>
                <a:cs typeface="Courier New"/>
                <a:sym typeface="Courier New"/>
              </a:rPr>
              <a:t>    「 東 海 道 五 十 三  </a:t>
            </a:r>
            <a:r>
              <a:rPr lang="el" sz="1250">
                <a:solidFill>
                  <a:schemeClr val="dk1"/>
                </a:solidFill>
                <a:latin typeface="Courier New"/>
                <a:ea typeface="Courier New"/>
                <a:cs typeface="Courier New"/>
                <a:sym typeface="Courier New"/>
              </a:rPr>
              <a:t>次</a:t>
            </a:r>
            <a:r>
              <a:rPr lang="el" sz="1250">
                <a:solidFill>
                  <a:schemeClr val="dk1"/>
                </a:solidFill>
                <a:latin typeface="Courier New"/>
                <a:ea typeface="Courier New"/>
                <a:cs typeface="Courier New"/>
                <a:sym typeface="Courier New"/>
              </a:rPr>
              <a:t> 」</a:t>
            </a:r>
            <a:endParaRPr sz="1600">
              <a:solidFill>
                <a:schemeClr val="dk1"/>
              </a:solidFill>
            </a:endParaRPr>
          </a:p>
        </p:txBody>
      </p:sp>
      <p:sp>
        <p:nvSpPr>
          <p:cNvPr id="538" name="Google Shape;538;p45"/>
          <p:cNvSpPr txBox="1"/>
          <p:nvPr/>
        </p:nvSpPr>
        <p:spPr>
          <a:xfrm>
            <a:off x="1307000" y="1048938"/>
            <a:ext cx="6504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050">
                <a:solidFill>
                  <a:schemeClr val="accent5"/>
                </a:solidFill>
                <a:latin typeface="Courier New"/>
                <a:ea typeface="Courier New"/>
                <a:cs typeface="Courier New"/>
                <a:sym typeface="Courier New"/>
              </a:rPr>
              <a:t>東海道</a:t>
            </a:r>
            <a:endParaRPr>
              <a:solidFill>
                <a:schemeClr val="accent5"/>
              </a:solidFill>
            </a:endParaRPr>
          </a:p>
        </p:txBody>
      </p:sp>
      <p:sp>
        <p:nvSpPr>
          <p:cNvPr id="539" name="Google Shape;539;p45"/>
          <p:cNvSpPr txBox="1"/>
          <p:nvPr/>
        </p:nvSpPr>
        <p:spPr>
          <a:xfrm>
            <a:off x="1307000" y="3079888"/>
            <a:ext cx="6504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050">
                <a:solidFill>
                  <a:srgbClr val="0E101A"/>
                </a:solidFill>
                <a:latin typeface="Courier New"/>
                <a:ea typeface="Courier New"/>
                <a:cs typeface="Courier New"/>
                <a:sym typeface="Courier New"/>
              </a:rPr>
              <a:t>東海道</a:t>
            </a:r>
            <a:endParaRPr>
              <a:solidFill>
                <a:srgbClr val="0E101A"/>
              </a:solidFill>
            </a:endParaRPr>
          </a:p>
        </p:txBody>
      </p:sp>
      <p:sp>
        <p:nvSpPr>
          <p:cNvPr id="540" name="Google Shape;540;p45"/>
          <p:cNvSpPr txBox="1"/>
          <p:nvPr/>
        </p:nvSpPr>
        <p:spPr>
          <a:xfrm>
            <a:off x="3299900" y="3087538"/>
            <a:ext cx="650400" cy="346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l" sz="1050">
                <a:solidFill>
                  <a:schemeClr val="dk1"/>
                </a:solidFill>
                <a:latin typeface="Courier New"/>
                <a:ea typeface="Courier New"/>
                <a:cs typeface="Courier New"/>
                <a:sym typeface="Courier New"/>
              </a:rPr>
              <a:t>次</a:t>
            </a:r>
            <a:endParaRPr b="1" sz="850">
              <a:solidFill>
                <a:schemeClr val="accent6"/>
              </a:solidFill>
            </a:endParaRPr>
          </a:p>
        </p:txBody>
      </p:sp>
      <p:sp>
        <p:nvSpPr>
          <p:cNvPr id="541" name="Google Shape;541;p45"/>
          <p:cNvSpPr txBox="1"/>
          <p:nvPr/>
        </p:nvSpPr>
        <p:spPr>
          <a:xfrm>
            <a:off x="906050" y="1048938"/>
            <a:ext cx="3456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050">
                <a:solidFill>
                  <a:schemeClr val="dk1"/>
                </a:solidFill>
                <a:latin typeface="Courier New"/>
                <a:ea typeface="Courier New"/>
                <a:cs typeface="Courier New"/>
                <a:sym typeface="Courier New"/>
              </a:rPr>
              <a:t>「</a:t>
            </a:r>
            <a:endParaRPr>
              <a:solidFill>
                <a:schemeClr val="dk1"/>
              </a:solidFill>
            </a:endParaRPr>
          </a:p>
        </p:txBody>
      </p:sp>
      <p:sp>
        <p:nvSpPr>
          <p:cNvPr id="542" name="Google Shape;542;p45"/>
          <p:cNvSpPr txBox="1"/>
          <p:nvPr/>
        </p:nvSpPr>
        <p:spPr>
          <a:xfrm>
            <a:off x="906050" y="3093463"/>
            <a:ext cx="3456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1050">
                <a:solidFill>
                  <a:schemeClr val="dk1"/>
                </a:solidFill>
                <a:latin typeface="Courier New"/>
                <a:ea typeface="Courier New"/>
                <a:cs typeface="Courier New"/>
                <a:sym typeface="Courier New"/>
              </a:rPr>
              <a:t>「</a:t>
            </a:r>
            <a:endParaRPr>
              <a:solidFill>
                <a:schemeClr val="dk1"/>
              </a:solidFill>
            </a:endParaRPr>
          </a:p>
        </p:txBody>
      </p:sp>
      <p:cxnSp>
        <p:nvCxnSpPr>
          <p:cNvPr id="543" name="Google Shape;543;p45"/>
          <p:cNvCxnSpPr/>
          <p:nvPr/>
        </p:nvCxnSpPr>
        <p:spPr>
          <a:xfrm rot="10800000">
            <a:off x="1078850" y="350358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44" name="Google Shape;544;p45"/>
          <p:cNvCxnSpPr/>
          <p:nvPr/>
        </p:nvCxnSpPr>
        <p:spPr>
          <a:xfrm rot="10800000">
            <a:off x="1585850" y="350358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45" name="Google Shape;545;p45"/>
          <p:cNvCxnSpPr/>
          <p:nvPr/>
        </p:nvCxnSpPr>
        <p:spPr>
          <a:xfrm rot="10800000">
            <a:off x="2092850" y="350358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46" name="Google Shape;546;p45"/>
          <p:cNvCxnSpPr/>
          <p:nvPr/>
        </p:nvCxnSpPr>
        <p:spPr>
          <a:xfrm rot="10800000">
            <a:off x="2599850" y="350358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47" name="Google Shape;547;p45"/>
          <p:cNvCxnSpPr/>
          <p:nvPr/>
        </p:nvCxnSpPr>
        <p:spPr>
          <a:xfrm rot="10800000">
            <a:off x="3106850" y="350358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48" name="Google Shape;548;p45"/>
          <p:cNvCxnSpPr/>
          <p:nvPr/>
        </p:nvCxnSpPr>
        <p:spPr>
          <a:xfrm rot="10800000">
            <a:off x="3613850" y="349515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49" name="Google Shape;549;p45"/>
          <p:cNvCxnSpPr/>
          <p:nvPr/>
        </p:nvCxnSpPr>
        <p:spPr>
          <a:xfrm rot="10800000">
            <a:off x="4120850" y="3503588"/>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50" name="Google Shape;550;p45"/>
          <p:cNvCxnSpPr/>
          <p:nvPr/>
        </p:nvCxnSpPr>
        <p:spPr>
          <a:xfrm rot="10800000">
            <a:off x="1083350" y="28398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51" name="Google Shape;551;p45"/>
          <p:cNvCxnSpPr/>
          <p:nvPr/>
        </p:nvCxnSpPr>
        <p:spPr>
          <a:xfrm rot="10800000">
            <a:off x="1590350" y="28398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52" name="Google Shape;552;p45"/>
          <p:cNvCxnSpPr/>
          <p:nvPr/>
        </p:nvCxnSpPr>
        <p:spPr>
          <a:xfrm rot="10800000">
            <a:off x="2097350" y="28398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53" name="Google Shape;553;p45"/>
          <p:cNvCxnSpPr/>
          <p:nvPr/>
        </p:nvCxnSpPr>
        <p:spPr>
          <a:xfrm rot="10800000">
            <a:off x="2604350" y="28398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54" name="Google Shape;554;p45"/>
          <p:cNvCxnSpPr/>
          <p:nvPr/>
        </p:nvCxnSpPr>
        <p:spPr>
          <a:xfrm rot="10800000">
            <a:off x="3111350" y="28398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55" name="Google Shape;555;p45"/>
          <p:cNvCxnSpPr/>
          <p:nvPr/>
        </p:nvCxnSpPr>
        <p:spPr>
          <a:xfrm rot="10800000">
            <a:off x="3618350" y="2831363"/>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56" name="Google Shape;556;p45"/>
          <p:cNvCxnSpPr/>
          <p:nvPr/>
        </p:nvCxnSpPr>
        <p:spPr>
          <a:xfrm rot="10800000">
            <a:off x="4125350" y="28398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57" name="Google Shape;557;p45"/>
          <p:cNvCxnSpPr/>
          <p:nvPr/>
        </p:nvCxnSpPr>
        <p:spPr>
          <a:xfrm rot="10800000">
            <a:off x="1083350" y="14151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58" name="Google Shape;558;p45"/>
          <p:cNvCxnSpPr/>
          <p:nvPr/>
        </p:nvCxnSpPr>
        <p:spPr>
          <a:xfrm rot="10800000">
            <a:off x="1590350" y="14151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59" name="Google Shape;559;p45"/>
          <p:cNvCxnSpPr/>
          <p:nvPr/>
        </p:nvCxnSpPr>
        <p:spPr>
          <a:xfrm rot="10800000">
            <a:off x="2097350" y="14151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60" name="Google Shape;560;p45"/>
          <p:cNvCxnSpPr/>
          <p:nvPr/>
        </p:nvCxnSpPr>
        <p:spPr>
          <a:xfrm rot="10800000">
            <a:off x="2604350" y="14151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61" name="Google Shape;561;p45"/>
          <p:cNvCxnSpPr/>
          <p:nvPr/>
        </p:nvCxnSpPr>
        <p:spPr>
          <a:xfrm rot="10800000">
            <a:off x="3111350" y="1415100"/>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62" name="Google Shape;562;p45"/>
          <p:cNvCxnSpPr/>
          <p:nvPr/>
        </p:nvCxnSpPr>
        <p:spPr>
          <a:xfrm rot="10800000">
            <a:off x="3618350" y="1406663"/>
            <a:ext cx="4500" cy="292500"/>
          </a:xfrm>
          <a:prstGeom prst="straightConnector1">
            <a:avLst/>
          </a:prstGeom>
          <a:noFill/>
          <a:ln cap="flat" cmpd="sng" w="9525">
            <a:solidFill>
              <a:schemeClr val="dk1"/>
            </a:solidFill>
            <a:prstDash val="solid"/>
            <a:round/>
            <a:headEnd len="med" w="med" type="none"/>
            <a:tailEnd len="med" w="med" type="triangle"/>
          </a:ln>
        </p:spPr>
      </p:cxnSp>
      <p:cxnSp>
        <p:nvCxnSpPr>
          <p:cNvPr id="563" name="Google Shape;563;p45"/>
          <p:cNvCxnSpPr/>
          <p:nvPr/>
        </p:nvCxnSpPr>
        <p:spPr>
          <a:xfrm rot="10800000">
            <a:off x="4125350" y="1415100"/>
            <a:ext cx="4500" cy="292500"/>
          </a:xfrm>
          <a:prstGeom prst="straightConnector1">
            <a:avLst/>
          </a:prstGeom>
          <a:noFill/>
          <a:ln cap="flat" cmpd="sng" w="9525">
            <a:solidFill>
              <a:schemeClr val="dk1"/>
            </a:solidFill>
            <a:prstDash val="solid"/>
            <a:round/>
            <a:headEnd len="med" w="med" type="none"/>
            <a:tailEnd len="med" w="med" type="triangle"/>
          </a:ln>
        </p:spPr>
      </p:cxnSp>
      <p:sp>
        <p:nvSpPr>
          <p:cNvPr id="564" name="Google Shape;564;p45"/>
          <p:cNvSpPr txBox="1"/>
          <p:nvPr/>
        </p:nvSpPr>
        <p:spPr>
          <a:xfrm>
            <a:off x="1078850" y="3763663"/>
            <a:ext cx="633900" cy="33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950">
                <a:solidFill>
                  <a:schemeClr val="dk1"/>
                </a:solidFill>
                <a:latin typeface="Courier New"/>
                <a:ea typeface="Courier New"/>
                <a:cs typeface="Courier New"/>
                <a:sym typeface="Courier New"/>
              </a:rPr>
              <a:t>Title:</a:t>
            </a:r>
            <a:endParaRPr>
              <a:latin typeface="Frank Ruhl Libre"/>
              <a:ea typeface="Frank Ruhl Libre"/>
              <a:cs typeface="Frank Ruhl Libre"/>
              <a:sym typeface="Frank Ruhl Libre"/>
            </a:endParaRPr>
          </a:p>
        </p:txBody>
      </p:sp>
      <p:sp>
        <p:nvSpPr>
          <p:cNvPr id="565" name="Google Shape;565;p45"/>
          <p:cNvSpPr/>
          <p:nvPr/>
        </p:nvSpPr>
        <p:spPr>
          <a:xfrm>
            <a:off x="850700" y="1679840"/>
            <a:ext cx="3511800" cy="268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a:t>Name Entity Recognition</a:t>
            </a:r>
            <a:endParaRPr/>
          </a:p>
        </p:txBody>
      </p:sp>
      <p:sp>
        <p:nvSpPr>
          <p:cNvPr id="566" name="Google Shape;566;p45"/>
          <p:cNvSpPr txBox="1"/>
          <p:nvPr/>
        </p:nvSpPr>
        <p:spPr>
          <a:xfrm>
            <a:off x="1307000" y="778825"/>
            <a:ext cx="650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1000">
                <a:solidFill>
                  <a:schemeClr val="accent6"/>
                </a:solidFill>
                <a:latin typeface="Frank Ruhl Libre"/>
                <a:ea typeface="Frank Ruhl Libre"/>
                <a:cs typeface="Frank Ruhl Libre"/>
                <a:sym typeface="Frank Ruhl Libre"/>
              </a:rPr>
              <a:t>PLACE</a:t>
            </a:r>
            <a:endParaRPr b="1" sz="1000">
              <a:solidFill>
                <a:schemeClr val="accent6"/>
              </a:solidFill>
              <a:latin typeface="Frank Ruhl Libre"/>
              <a:ea typeface="Frank Ruhl Libre"/>
              <a:cs typeface="Frank Ruhl Libre"/>
              <a:sym typeface="Frank Ruhl Libre"/>
            </a:endParaRPr>
          </a:p>
        </p:txBody>
      </p:sp>
      <p:graphicFrame>
        <p:nvGraphicFramePr>
          <p:cNvPr id="567" name="Google Shape;567;p45"/>
          <p:cNvGraphicFramePr/>
          <p:nvPr/>
        </p:nvGraphicFramePr>
        <p:xfrm>
          <a:off x="4645850" y="853013"/>
          <a:ext cx="3000000" cy="3000000"/>
        </p:xfrm>
        <a:graphic>
          <a:graphicData uri="http://schemas.openxmlformats.org/drawingml/2006/table">
            <a:tbl>
              <a:tblPr>
                <a:noFill/>
                <a:tableStyleId>{1F95DD3F-9914-4E30-AAE8-22C250F35209}</a:tableStyleId>
              </a:tblPr>
              <a:tblGrid>
                <a:gridCol w="710125"/>
                <a:gridCol w="2000950"/>
              </a:tblGrid>
              <a:tr h="385575">
                <a:tc gridSpan="2">
                  <a:txBody>
                    <a:bodyPr/>
                    <a:lstStyle/>
                    <a:p>
                      <a:pPr indent="0" lvl="0" marL="0" rtl="0" algn="ctr">
                        <a:spcBef>
                          <a:spcPts val="0"/>
                        </a:spcBef>
                        <a:spcAft>
                          <a:spcPts val="0"/>
                        </a:spcAft>
                        <a:buNone/>
                      </a:pPr>
                      <a:r>
                        <a:rPr b="1" lang="el" sz="1200">
                          <a:latin typeface="EB Garamond"/>
                          <a:ea typeface="EB Garamond"/>
                          <a:cs typeface="EB Garamond"/>
                          <a:sym typeface="EB Garamond"/>
                        </a:rPr>
                        <a:t>                    </a:t>
                      </a:r>
                      <a:r>
                        <a:rPr b="1" lang="el" sz="1200">
                          <a:latin typeface="EB Garamond"/>
                          <a:ea typeface="EB Garamond"/>
                          <a:cs typeface="EB Garamond"/>
                          <a:sym typeface="EB Garamond"/>
                        </a:rPr>
                        <a:t>F1-score</a:t>
                      </a:r>
                      <a:endParaRPr b="1" sz="1200" u="none" cap="none" strike="noStrike">
                        <a:latin typeface="EB Garamond"/>
                        <a:ea typeface="EB Garamond"/>
                        <a:cs typeface="EB Garamond"/>
                        <a:sym typeface="EB Garamond"/>
                      </a:endParaRPr>
                    </a:p>
                  </a:txBody>
                  <a:tcPr marT="91425" marB="91425" marR="91425" marL="91425">
                    <a:solidFill>
                      <a:srgbClr val="C3B3A3">
                        <a:alpha val="53480"/>
                      </a:srgbClr>
                    </a:solidFill>
                  </a:tcPr>
                </a:tc>
                <a:tc hMerge="1"/>
              </a:tr>
              <a:tr h="367675">
                <a:tc>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l" sz="1200" u="none" cap="none" strike="noStrike">
                          <a:solidFill>
                            <a:srgbClr val="000000"/>
                          </a:solidFill>
                          <a:latin typeface="EB Garamond"/>
                          <a:ea typeface="EB Garamond"/>
                          <a:cs typeface="EB Garamond"/>
                          <a:sym typeface="EB Garamond"/>
                        </a:rPr>
                        <a:t>SPACY            BERT</a:t>
                      </a:r>
                      <a:endParaRPr b="1" sz="1200" u="none" cap="none" strike="noStrike">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rPr b="1" lang="el" sz="1200" u="none" cap="none" strike="noStrike">
                          <a:latin typeface="EB Garamond"/>
                          <a:ea typeface="EB Garamond"/>
                          <a:cs typeface="EB Garamond"/>
                          <a:sym typeface="EB Garamond"/>
                        </a:rPr>
                        <a:t>GPE</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l" sz="1200" u="none" cap="none" strike="noStrike">
                          <a:solidFill>
                            <a:srgbClr val="000000"/>
                          </a:solidFill>
                          <a:latin typeface="EB Garamond"/>
                          <a:ea typeface="EB Garamond"/>
                          <a:cs typeface="EB Garamond"/>
                          <a:sym typeface="EB Garamond"/>
                        </a:rPr>
                        <a:t>0.41                 </a:t>
                      </a:r>
                      <a:r>
                        <a:rPr b="1" lang="el" sz="1200" u="none" cap="none" strike="noStrike">
                          <a:solidFill>
                            <a:schemeClr val="accent6"/>
                          </a:solidFill>
                          <a:latin typeface="EB Garamond"/>
                          <a:ea typeface="EB Garamond"/>
                          <a:cs typeface="EB Garamond"/>
                          <a:sym typeface="EB Garamond"/>
                        </a:rPr>
                        <a:t>0.74</a:t>
                      </a:r>
                      <a:endParaRPr b="1" sz="1200" u="none" cap="none" strike="noStrike">
                        <a:solidFill>
                          <a:schemeClr val="accent6"/>
                        </a:solidFill>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rPr b="1" lang="el" sz="1200" u="none" cap="none" strike="noStrike">
                          <a:latin typeface="EB Garamond"/>
                          <a:ea typeface="EB Garamond"/>
                          <a:cs typeface="EB Garamond"/>
                          <a:sym typeface="EB Garamond"/>
                        </a:rPr>
                        <a:t>LOC</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l" sz="1200" u="none" cap="none" strike="noStrike">
                          <a:solidFill>
                            <a:schemeClr val="accent6"/>
                          </a:solidFill>
                          <a:latin typeface="EB Garamond"/>
                          <a:ea typeface="EB Garamond"/>
                          <a:cs typeface="EB Garamond"/>
                          <a:sym typeface="EB Garamond"/>
                        </a:rPr>
                        <a:t>0.54                 0.54</a:t>
                      </a:r>
                      <a:endParaRPr b="1" sz="1200" u="none" cap="none" strike="noStrike">
                        <a:solidFill>
                          <a:schemeClr val="accent6"/>
                        </a:solidFill>
                        <a:latin typeface="EB Garamond"/>
                        <a:ea typeface="EB Garamond"/>
                        <a:cs typeface="EB Garamond"/>
                        <a:sym typeface="EB Garamond"/>
                      </a:endParaRPr>
                    </a:p>
                  </a:txBody>
                  <a:tcPr marT="91425" marB="91425" marR="91425" marL="91425"/>
                </a:tc>
              </a:tr>
            </a:tbl>
          </a:graphicData>
        </a:graphic>
      </p:graphicFrame>
      <p:graphicFrame>
        <p:nvGraphicFramePr>
          <p:cNvPr id="568" name="Google Shape;568;p45"/>
          <p:cNvGraphicFramePr/>
          <p:nvPr/>
        </p:nvGraphicFramePr>
        <p:xfrm>
          <a:off x="4641350" y="3356313"/>
          <a:ext cx="3000000" cy="3000000"/>
        </p:xfrm>
        <a:graphic>
          <a:graphicData uri="http://schemas.openxmlformats.org/drawingml/2006/table">
            <a:tbl>
              <a:tblPr>
                <a:noFill/>
                <a:tableStyleId>{1F95DD3F-9914-4E30-AAE8-22C250F35209}</a:tableStyleId>
              </a:tblPr>
              <a:tblGrid>
                <a:gridCol w="710125"/>
                <a:gridCol w="2000950"/>
              </a:tblGrid>
              <a:tr h="548600">
                <a:tc>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l" sz="1200">
                          <a:latin typeface="EB Garamond"/>
                          <a:ea typeface="EB Garamond"/>
                          <a:cs typeface="EB Garamond"/>
                          <a:sym typeface="EB Garamond"/>
                        </a:rPr>
                        <a:t>BERT            BERT</a:t>
                      </a:r>
                      <a:endParaRPr b="1" sz="1200">
                        <a:latin typeface="EB Garamond"/>
                        <a:ea typeface="EB Garamond"/>
                        <a:cs typeface="EB Garamond"/>
                        <a:sym typeface="EB Garamond"/>
                      </a:endParaRPr>
                    </a:p>
                    <a:p>
                      <a:pPr indent="0" lvl="0" marL="0" rtl="0" algn="ctr">
                        <a:spcBef>
                          <a:spcPts val="0"/>
                        </a:spcBef>
                        <a:spcAft>
                          <a:spcPts val="0"/>
                        </a:spcAft>
                        <a:buClr>
                          <a:srgbClr val="000000"/>
                        </a:buClr>
                        <a:buSzPts val="1100"/>
                        <a:buFont typeface="Arial"/>
                        <a:buNone/>
                      </a:pPr>
                      <a:r>
                        <a:rPr b="1" lang="el" sz="1200">
                          <a:latin typeface="EB Garamond"/>
                          <a:ea typeface="EB Garamond"/>
                          <a:cs typeface="EB Garamond"/>
                          <a:sym typeface="EB Garamond"/>
                        </a:rPr>
                        <a:t>     Original     Further Train</a:t>
                      </a:r>
                      <a:endParaRPr b="1" sz="1200">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rPr b="1" lang="el" sz="1200">
                          <a:latin typeface="EB Garamond"/>
                          <a:ea typeface="EB Garamond"/>
                          <a:cs typeface="EB Garamond"/>
                          <a:sym typeface="EB Garamond"/>
                        </a:rPr>
                        <a:t>PLACE</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l" sz="1200" u="none" cap="none" strike="noStrike">
                          <a:solidFill>
                            <a:srgbClr val="000000"/>
                          </a:solidFill>
                          <a:latin typeface="EB Garamond"/>
                          <a:ea typeface="EB Garamond"/>
                          <a:cs typeface="EB Garamond"/>
                          <a:sym typeface="EB Garamond"/>
                        </a:rPr>
                        <a:t>0.41                </a:t>
                      </a:r>
                      <a:r>
                        <a:rPr b="1" lang="el" sz="1200" u="none" cap="none" strike="noStrike">
                          <a:solidFill>
                            <a:schemeClr val="accent6"/>
                          </a:solidFill>
                          <a:latin typeface="EB Garamond"/>
                          <a:ea typeface="EB Garamond"/>
                          <a:cs typeface="EB Garamond"/>
                          <a:sym typeface="EB Garamond"/>
                        </a:rPr>
                        <a:t> 0.74</a:t>
                      </a:r>
                      <a:endParaRPr b="1" sz="1200" u="none" cap="none" strike="noStrike">
                        <a:solidFill>
                          <a:schemeClr val="accent6"/>
                        </a:solidFill>
                        <a:latin typeface="EB Garamond"/>
                        <a:ea typeface="EB Garamond"/>
                        <a:cs typeface="EB Garamond"/>
                        <a:sym typeface="EB Garamond"/>
                      </a:endParaRPr>
                    </a:p>
                  </a:txBody>
                  <a:tcPr marT="91425" marB="91425" marR="91425" marL="91425"/>
                </a:tc>
              </a:tr>
            </a:tbl>
          </a:graphicData>
        </a:graphic>
      </p:graphicFrame>
      <p:graphicFrame>
        <p:nvGraphicFramePr>
          <p:cNvPr id="569" name="Google Shape;569;p45"/>
          <p:cNvGraphicFramePr/>
          <p:nvPr/>
        </p:nvGraphicFramePr>
        <p:xfrm>
          <a:off x="4645850" y="2510076"/>
          <a:ext cx="3000000" cy="3000000"/>
        </p:xfrm>
        <a:graphic>
          <a:graphicData uri="http://schemas.openxmlformats.org/drawingml/2006/table">
            <a:tbl>
              <a:tblPr>
                <a:noFill/>
                <a:tableStyleId>{1F95DD3F-9914-4E30-AAE8-22C250F35209}</a:tableStyleId>
              </a:tblPr>
              <a:tblGrid>
                <a:gridCol w="710125"/>
                <a:gridCol w="2000950"/>
              </a:tblGrid>
              <a:tr h="288250">
                <a:tc>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rtl="0" algn="ctr">
                        <a:spcBef>
                          <a:spcPts val="0"/>
                        </a:spcBef>
                        <a:spcAft>
                          <a:spcPts val="0"/>
                        </a:spcAft>
                        <a:buClr>
                          <a:srgbClr val="000000"/>
                        </a:buClr>
                        <a:buSzPts val="1100"/>
                        <a:buFont typeface="Arial"/>
                        <a:buNone/>
                      </a:pPr>
                      <a:r>
                        <a:rPr b="1" lang="el" sz="1200">
                          <a:latin typeface="EB Garamond"/>
                          <a:ea typeface="EB Garamond"/>
                          <a:cs typeface="EB Garamond"/>
                          <a:sym typeface="EB Garamond"/>
                        </a:rPr>
                        <a:t>GeoLOD         </a:t>
                      </a:r>
                      <a:r>
                        <a:rPr b="1" lang="el" sz="1200">
                          <a:latin typeface="EB Garamond"/>
                          <a:ea typeface="EB Garamond"/>
                          <a:cs typeface="EB Garamond"/>
                          <a:sym typeface="EB Garamond"/>
                        </a:rPr>
                        <a:t>BERT            </a:t>
                      </a:r>
                      <a:endParaRPr b="1" sz="1200">
                        <a:latin typeface="EB Garamond"/>
                        <a:ea typeface="EB Garamond"/>
                        <a:cs typeface="EB Garamond"/>
                        <a:sym typeface="EB Garamond"/>
                      </a:endParaRPr>
                    </a:p>
                  </a:txBody>
                  <a:tcPr marT="91425" marB="91425" marR="91425" marL="91425"/>
                </a:tc>
              </a:tr>
              <a:tr h="288250">
                <a:tc>
                  <a:txBody>
                    <a:bodyPr/>
                    <a:lstStyle/>
                    <a:p>
                      <a:pPr indent="0" lvl="0" marL="0" marR="0" rtl="0" algn="ctr">
                        <a:lnSpc>
                          <a:spcPct val="100000"/>
                        </a:lnSpc>
                        <a:spcBef>
                          <a:spcPts val="0"/>
                        </a:spcBef>
                        <a:spcAft>
                          <a:spcPts val="0"/>
                        </a:spcAft>
                        <a:buClr>
                          <a:srgbClr val="000000"/>
                        </a:buClr>
                        <a:buSzPts val="1200"/>
                        <a:buFont typeface="Arial"/>
                        <a:buNone/>
                      </a:pPr>
                      <a:r>
                        <a:rPr b="1" lang="el" sz="1200">
                          <a:latin typeface="EB Garamond"/>
                          <a:ea typeface="EB Garamond"/>
                          <a:cs typeface="EB Garamond"/>
                          <a:sym typeface="EB Garamond"/>
                        </a:rPr>
                        <a:t>PLACE</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l" sz="1200">
                          <a:latin typeface="EB Garamond"/>
                          <a:ea typeface="EB Garamond"/>
                          <a:cs typeface="EB Garamond"/>
                          <a:sym typeface="EB Garamond"/>
                        </a:rPr>
                        <a:t>0.39</a:t>
                      </a:r>
                      <a:r>
                        <a:rPr b="1" lang="el" sz="1200" u="none" cap="none" strike="noStrike">
                          <a:solidFill>
                            <a:srgbClr val="000000"/>
                          </a:solidFill>
                          <a:latin typeface="EB Garamond"/>
                          <a:ea typeface="EB Garamond"/>
                          <a:cs typeface="EB Garamond"/>
                          <a:sym typeface="EB Garamond"/>
                        </a:rPr>
                        <a:t>                 </a:t>
                      </a:r>
                      <a:r>
                        <a:rPr b="1" lang="el" sz="1200" u="none" cap="none" strike="noStrike">
                          <a:solidFill>
                            <a:schemeClr val="accent6"/>
                          </a:solidFill>
                          <a:latin typeface="EB Garamond"/>
                          <a:ea typeface="EB Garamond"/>
                          <a:cs typeface="EB Garamond"/>
                          <a:sym typeface="EB Garamond"/>
                        </a:rPr>
                        <a:t>0.7</a:t>
                      </a:r>
                      <a:r>
                        <a:rPr b="1" lang="el" sz="1200" u="none" cap="none" strike="noStrike">
                          <a:solidFill>
                            <a:schemeClr val="accent6"/>
                          </a:solidFill>
                          <a:latin typeface="EB Garamond"/>
                          <a:ea typeface="EB Garamond"/>
                          <a:cs typeface="EB Garamond"/>
                          <a:sym typeface="EB Garamond"/>
                        </a:rPr>
                        <a:t>4</a:t>
                      </a:r>
                      <a:endParaRPr b="1" sz="1200" u="none" cap="none" strike="noStrike">
                        <a:solidFill>
                          <a:schemeClr val="accent6"/>
                        </a:solidFill>
                        <a:latin typeface="EB Garamond"/>
                        <a:ea typeface="EB Garamond"/>
                        <a:cs typeface="EB Garamond"/>
                        <a:sym typeface="EB Garamond"/>
                      </a:endParaRPr>
                    </a:p>
                  </a:txBody>
                  <a:tcPr marT="91425" marB="91425" marR="91425" marL="91425"/>
                </a:tc>
              </a:tr>
            </a:tbl>
          </a:graphicData>
        </a:graphic>
      </p:graphicFrame>
      <p:sp>
        <p:nvSpPr>
          <p:cNvPr id="570" name="Google Shape;570;p45"/>
          <p:cNvSpPr txBox="1"/>
          <p:nvPr/>
        </p:nvSpPr>
        <p:spPr>
          <a:xfrm>
            <a:off x="7410575" y="1927775"/>
            <a:ext cx="12612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l" sz="1000">
                <a:latin typeface="Frank Ruhl Libre"/>
                <a:ea typeface="Frank Ruhl Libre"/>
                <a:cs typeface="Frank Ruhl Libre"/>
                <a:sym typeface="Frank Ruhl Libre"/>
              </a:rPr>
              <a:t>Inter-</a:t>
            </a:r>
            <a:r>
              <a:rPr lang="el" sz="1000">
                <a:latin typeface="Frank Ruhl Libre"/>
                <a:ea typeface="Frank Ruhl Libre"/>
                <a:cs typeface="Frank Ruhl Libre"/>
                <a:sym typeface="Frank Ruhl Libre"/>
              </a:rPr>
              <a:t>Annotator</a:t>
            </a:r>
            <a:r>
              <a:rPr lang="el" sz="1000">
                <a:latin typeface="Frank Ruhl Libre"/>
                <a:ea typeface="Frank Ruhl Libre"/>
                <a:cs typeface="Frank Ruhl Libre"/>
                <a:sym typeface="Frank Ruhl Libre"/>
              </a:rPr>
              <a:t> </a:t>
            </a:r>
            <a:endParaRPr sz="1000">
              <a:latin typeface="Frank Ruhl Libre"/>
              <a:ea typeface="Frank Ruhl Libre"/>
              <a:cs typeface="Frank Ruhl Libre"/>
              <a:sym typeface="Frank Ruhl Libre"/>
            </a:endParaRPr>
          </a:p>
          <a:p>
            <a:pPr indent="0" lvl="0" marL="0" rtl="0" algn="ctr">
              <a:spcBef>
                <a:spcPts val="0"/>
              </a:spcBef>
              <a:spcAft>
                <a:spcPts val="0"/>
              </a:spcAft>
              <a:buNone/>
            </a:pPr>
            <a:r>
              <a:rPr lang="el" sz="1000">
                <a:latin typeface="Frank Ruhl Libre"/>
                <a:ea typeface="Frank Ruhl Libre"/>
                <a:cs typeface="Frank Ruhl Libre"/>
                <a:sym typeface="Frank Ruhl Libre"/>
              </a:rPr>
              <a:t>Agreement</a:t>
            </a:r>
            <a:endParaRPr sz="1000">
              <a:latin typeface="Frank Ruhl Libre"/>
              <a:ea typeface="Frank Ruhl Libre"/>
              <a:cs typeface="Frank Ruhl Libre"/>
              <a:sym typeface="Frank Ruhl Libre"/>
            </a:endParaRPr>
          </a:p>
          <a:p>
            <a:pPr indent="0" lvl="0" marL="0" rtl="0" algn="ctr">
              <a:spcBef>
                <a:spcPts val="0"/>
              </a:spcBef>
              <a:spcAft>
                <a:spcPts val="0"/>
              </a:spcAft>
              <a:buNone/>
            </a:pPr>
            <a:r>
              <a:t/>
            </a:r>
            <a:endParaRPr sz="1000">
              <a:latin typeface="Frank Ruhl Libre"/>
              <a:ea typeface="Frank Ruhl Libre"/>
              <a:cs typeface="Frank Ruhl Libre"/>
              <a:sym typeface="Frank Ruhl Libre"/>
            </a:endParaRPr>
          </a:p>
          <a:p>
            <a:pPr indent="0" lvl="0" marL="0" rtl="0" algn="ctr">
              <a:spcBef>
                <a:spcPts val="0"/>
              </a:spcBef>
              <a:spcAft>
                <a:spcPts val="0"/>
              </a:spcAft>
              <a:buNone/>
            </a:pPr>
            <a:r>
              <a:rPr lang="el" sz="1000">
                <a:latin typeface="Frank Ruhl Libre"/>
                <a:ea typeface="Frank Ruhl Libre"/>
                <a:cs typeface="Frank Ruhl Libre"/>
                <a:sym typeface="Frank Ruhl Libre"/>
              </a:rPr>
              <a:t>tag:</a:t>
            </a:r>
            <a:endParaRPr sz="1000">
              <a:latin typeface="Frank Ruhl Libre"/>
              <a:ea typeface="Frank Ruhl Libre"/>
              <a:cs typeface="Frank Ruhl Libre"/>
              <a:sym typeface="Frank Ruhl Libre"/>
            </a:endParaRPr>
          </a:p>
          <a:p>
            <a:pPr indent="0" lvl="0" marL="0" rtl="0" algn="ctr">
              <a:spcBef>
                <a:spcPts val="0"/>
              </a:spcBef>
              <a:spcAft>
                <a:spcPts val="0"/>
              </a:spcAft>
              <a:buNone/>
            </a:pPr>
            <a:r>
              <a:rPr lang="el" sz="1000">
                <a:latin typeface="Frank Ruhl Libre"/>
                <a:ea typeface="Frank Ruhl Libre"/>
                <a:cs typeface="Frank Ruhl Libre"/>
                <a:sym typeface="Frank Ruhl Libre"/>
              </a:rPr>
              <a:t>PLACE</a:t>
            </a:r>
            <a:endParaRPr sz="1000">
              <a:latin typeface="Frank Ruhl Libre"/>
              <a:ea typeface="Frank Ruhl Libre"/>
              <a:cs typeface="Frank Ruhl Libre"/>
              <a:sym typeface="Frank Ruhl Libre"/>
            </a:endParaRPr>
          </a:p>
          <a:p>
            <a:pPr indent="0" lvl="0" marL="0" rtl="0" algn="l">
              <a:spcBef>
                <a:spcPts val="0"/>
              </a:spcBef>
              <a:spcAft>
                <a:spcPts val="0"/>
              </a:spcAft>
              <a:buNone/>
            </a:pPr>
            <a:r>
              <a:t/>
            </a:r>
            <a:endParaRPr sz="1000">
              <a:latin typeface="Frank Ruhl Libre"/>
              <a:ea typeface="Frank Ruhl Libre"/>
              <a:cs typeface="Frank Ruhl Libre"/>
              <a:sym typeface="Frank Ruhl Libre"/>
            </a:endParaRPr>
          </a:p>
        </p:txBody>
      </p:sp>
      <p:sp>
        <p:nvSpPr>
          <p:cNvPr id="571" name="Google Shape;571;p45"/>
          <p:cNvSpPr/>
          <p:nvPr/>
        </p:nvSpPr>
        <p:spPr>
          <a:xfrm>
            <a:off x="7452350" y="2132375"/>
            <a:ext cx="214800" cy="699000"/>
          </a:xfrm>
          <a:prstGeom prst="curvedLeftArrow">
            <a:avLst>
              <a:gd fmla="val 25000" name="adj1"/>
              <a:gd fmla="val 50000" name="adj2"/>
              <a:gd fmla="val 25000" name="adj3"/>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5"/>
          <p:cNvSpPr/>
          <p:nvPr/>
        </p:nvSpPr>
        <p:spPr>
          <a:xfrm>
            <a:off x="7452350" y="3093475"/>
            <a:ext cx="214800" cy="699000"/>
          </a:xfrm>
          <a:prstGeom prst="curvedLeftArrow">
            <a:avLst>
              <a:gd fmla="val 25000" name="adj1"/>
              <a:gd fmla="val 50000" name="adj2"/>
              <a:gd fmla="val 25000" name="adj3"/>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5"/>
          <p:cNvSpPr txBox="1"/>
          <p:nvPr/>
        </p:nvSpPr>
        <p:spPr>
          <a:xfrm>
            <a:off x="7452350" y="2986375"/>
            <a:ext cx="12612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l" sz="1000">
                <a:latin typeface="Frank Ruhl Libre"/>
                <a:ea typeface="Frank Ruhl Libre"/>
                <a:cs typeface="Frank Ruhl Libre"/>
                <a:sym typeface="Frank Ruhl Libre"/>
              </a:rPr>
              <a:t>Pre-modern</a:t>
            </a:r>
            <a:endParaRPr sz="1000">
              <a:latin typeface="Frank Ruhl Libre"/>
              <a:ea typeface="Frank Ruhl Libre"/>
              <a:cs typeface="Frank Ruhl Libre"/>
              <a:sym typeface="Frank Ruhl Libre"/>
            </a:endParaRPr>
          </a:p>
          <a:p>
            <a:pPr indent="0" lvl="0" marL="0" rtl="0" algn="ctr">
              <a:spcBef>
                <a:spcPts val="0"/>
              </a:spcBef>
              <a:spcAft>
                <a:spcPts val="0"/>
              </a:spcAft>
              <a:buNone/>
            </a:pPr>
            <a:r>
              <a:rPr lang="el" sz="1000">
                <a:latin typeface="Frank Ruhl Libre"/>
                <a:ea typeface="Frank Ruhl Libre"/>
                <a:cs typeface="Frank Ruhl Libre"/>
                <a:sym typeface="Frank Ruhl Libre"/>
              </a:rPr>
              <a:t>over NNNNN</a:t>
            </a:r>
            <a:endParaRPr sz="1000">
              <a:latin typeface="Frank Ruhl Libre"/>
              <a:ea typeface="Frank Ruhl Libre"/>
              <a:cs typeface="Frank Ruhl Libre"/>
              <a:sym typeface="Frank Ruhl Libre"/>
            </a:endParaRPr>
          </a:p>
          <a:p>
            <a:pPr indent="0" lvl="0" marL="0" rtl="0" algn="ctr">
              <a:spcBef>
                <a:spcPts val="0"/>
              </a:spcBef>
              <a:spcAft>
                <a:spcPts val="0"/>
              </a:spcAft>
              <a:buNone/>
            </a:pPr>
            <a:r>
              <a:rPr lang="el" sz="1000">
                <a:latin typeface="Frank Ruhl Libre"/>
                <a:ea typeface="Frank Ruhl Libre"/>
                <a:cs typeface="Frank Ruhl Libre"/>
                <a:sym typeface="Frank Ruhl Libre"/>
              </a:rPr>
              <a:t>Japanese</a:t>
            </a:r>
            <a:endParaRPr sz="1000">
              <a:latin typeface="Frank Ruhl Libre"/>
              <a:ea typeface="Frank Ruhl Libre"/>
              <a:cs typeface="Frank Ruhl Libre"/>
              <a:sym typeface="Frank Ruhl Libre"/>
            </a:endParaRPr>
          </a:p>
          <a:p>
            <a:pPr indent="0" lvl="0" marL="0" rtl="0" algn="ctr">
              <a:spcBef>
                <a:spcPts val="0"/>
              </a:spcBef>
              <a:spcAft>
                <a:spcPts val="0"/>
              </a:spcAft>
              <a:buNone/>
            </a:pPr>
            <a:r>
              <a:rPr lang="el" sz="1000">
                <a:latin typeface="Frank Ruhl Libre"/>
                <a:ea typeface="Frank Ruhl Libre"/>
                <a:cs typeface="Frank Ruhl Libre"/>
                <a:sym typeface="Frank Ruhl Libre"/>
              </a:rPr>
              <a:t>Symbols</a:t>
            </a:r>
            <a:endParaRPr sz="1000">
              <a:latin typeface="Frank Ruhl Libre"/>
              <a:ea typeface="Frank Ruhl Libre"/>
              <a:cs typeface="Frank Ruhl Libre"/>
              <a:sym typeface="Frank Ruhl Libre"/>
            </a:endParaRPr>
          </a:p>
          <a:p>
            <a:pPr indent="0" lvl="0" marL="0" rtl="0" algn="ctr">
              <a:spcBef>
                <a:spcPts val="0"/>
              </a:spcBef>
              <a:spcAft>
                <a:spcPts val="0"/>
              </a:spcAft>
              <a:buNone/>
            </a:pPr>
            <a:r>
              <a:rPr lang="el" sz="1000">
                <a:latin typeface="Frank Ruhl Libre"/>
                <a:ea typeface="Frank Ruhl Libre"/>
                <a:cs typeface="Frank Ruhl Libre"/>
                <a:sym typeface="Frank Ruhl Libre"/>
              </a:rPr>
              <a:t>not exist now</a:t>
            </a:r>
            <a:endParaRPr sz="1000">
              <a:latin typeface="Frank Ruhl Libre"/>
              <a:ea typeface="Frank Ruhl Libre"/>
              <a:cs typeface="Frank Ruhl Libre"/>
              <a:sym typeface="Frank Ruhl Libre"/>
            </a:endParaRPr>
          </a:p>
          <a:p>
            <a:pPr indent="0" lvl="0" marL="0" rtl="0" algn="l">
              <a:spcBef>
                <a:spcPts val="0"/>
              </a:spcBef>
              <a:spcAft>
                <a:spcPts val="0"/>
              </a:spcAft>
              <a:buNone/>
            </a:pPr>
            <a:r>
              <a:t/>
            </a:r>
            <a:endParaRPr sz="1000">
              <a:latin typeface="Frank Ruhl Libre"/>
              <a:ea typeface="Frank Ruhl Libre"/>
              <a:cs typeface="Frank Ruhl Libre"/>
              <a:sym typeface="Frank Ruhl Libr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0" name="Shape 230"/>
        <p:cNvGrpSpPr/>
        <p:nvPr/>
      </p:nvGrpSpPr>
      <p:grpSpPr>
        <a:xfrm>
          <a:off x="0" y="0"/>
          <a:ext cx="0" cy="0"/>
          <a:chOff x="0" y="0"/>
          <a:chExt cx="0" cy="0"/>
        </a:xfrm>
      </p:grpSpPr>
      <p:sp>
        <p:nvSpPr>
          <p:cNvPr id="231" name="Google Shape;231;p28"/>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232" name="Google Shape;232;p28"/>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Research rationale</a:t>
            </a:r>
            <a:endParaRPr b="1" sz="2000">
              <a:solidFill>
                <a:srgbClr val="FFFFFF"/>
              </a:solidFill>
              <a:latin typeface="EB Garamond"/>
              <a:ea typeface="EB Garamond"/>
              <a:cs typeface="EB Garamond"/>
              <a:sym typeface="EB Garamond"/>
            </a:endParaRPr>
          </a:p>
        </p:txBody>
      </p:sp>
      <p:sp>
        <p:nvSpPr>
          <p:cNvPr id="233" name="Google Shape;233;p28"/>
          <p:cNvSpPr txBox="1"/>
          <p:nvPr/>
        </p:nvSpPr>
        <p:spPr>
          <a:xfrm>
            <a:off x="5963825" y="1905075"/>
            <a:ext cx="2627400" cy="1752000"/>
          </a:xfrm>
          <a:prstGeom prst="rect">
            <a:avLst/>
          </a:prstGeom>
          <a:noFill/>
          <a:ln>
            <a:noFill/>
          </a:ln>
        </p:spPr>
        <p:txBody>
          <a:bodyPr anchorCtr="0" anchor="t" bIns="91425" lIns="91425" spcFirstLastPara="1" rIns="91425" wrap="square" tIns="91425">
            <a:spAutoFit/>
          </a:bodyPr>
          <a:lstStyle/>
          <a:p>
            <a:pPr indent="0" lvl="0" marL="0" rtl="0" algn="l">
              <a:lnSpc>
                <a:spcPct val="125454"/>
              </a:lnSpc>
              <a:spcBef>
                <a:spcPts val="0"/>
              </a:spcBef>
              <a:spcAft>
                <a:spcPts val="0"/>
              </a:spcAft>
              <a:buNone/>
            </a:pPr>
            <a:r>
              <a:rPr lang="el">
                <a:solidFill>
                  <a:srgbClr val="783F04"/>
                </a:solidFill>
              </a:rPr>
              <a:t>U</a:t>
            </a:r>
            <a:r>
              <a:rPr lang="el">
                <a:solidFill>
                  <a:srgbClr val="783F04"/>
                </a:solidFill>
                <a:latin typeface="Garamond"/>
                <a:ea typeface="Garamond"/>
                <a:cs typeface="Garamond"/>
                <a:sym typeface="Garamond"/>
              </a:rPr>
              <a:t>tagawa Hiroshige (1797-1858),</a:t>
            </a:r>
            <a:endParaRPr>
              <a:solidFill>
                <a:srgbClr val="783F04"/>
              </a:solidFill>
              <a:latin typeface="Garamond"/>
              <a:ea typeface="Garamond"/>
              <a:cs typeface="Garamond"/>
              <a:sym typeface="Garamond"/>
            </a:endParaRPr>
          </a:p>
          <a:p>
            <a:pPr indent="0" lvl="0" marL="0" rtl="0" algn="l">
              <a:lnSpc>
                <a:spcPct val="125454"/>
              </a:lnSpc>
              <a:spcBef>
                <a:spcPts val="0"/>
              </a:spcBef>
              <a:spcAft>
                <a:spcPts val="0"/>
              </a:spcAft>
              <a:buNone/>
            </a:pPr>
            <a:r>
              <a:rPr lang="el">
                <a:solidFill>
                  <a:srgbClr val="783F04"/>
                </a:solidFill>
                <a:latin typeface="Garamond"/>
                <a:ea typeface="Garamond"/>
                <a:cs typeface="Garamond"/>
                <a:sym typeface="Garamond"/>
              </a:rPr>
              <a:t>瀬田夕照 (Sunset Glow at Seta), from the print series  </a:t>
            </a:r>
            <a:endParaRPr>
              <a:solidFill>
                <a:srgbClr val="783F04"/>
              </a:solidFill>
              <a:latin typeface="Garamond"/>
              <a:ea typeface="Garamond"/>
              <a:cs typeface="Garamond"/>
              <a:sym typeface="Garamond"/>
            </a:endParaRPr>
          </a:p>
          <a:p>
            <a:pPr indent="0" lvl="0" marL="0" rtl="0" algn="l">
              <a:lnSpc>
                <a:spcPct val="125454"/>
              </a:lnSpc>
              <a:spcBef>
                <a:spcPts val="0"/>
              </a:spcBef>
              <a:spcAft>
                <a:spcPts val="0"/>
              </a:spcAft>
              <a:buNone/>
            </a:pPr>
            <a:r>
              <a:rPr lang="el">
                <a:solidFill>
                  <a:srgbClr val="783F04"/>
                </a:solidFill>
                <a:latin typeface="Garamond"/>
                <a:ea typeface="Garamond"/>
                <a:cs typeface="Garamond"/>
                <a:sym typeface="Garamond"/>
              </a:rPr>
              <a:t>近江八景之内 (The Eight Views of Ōmi, 1834-35), multicolour woodblock  print, MET (OA).</a:t>
            </a:r>
            <a:endParaRPr>
              <a:solidFill>
                <a:srgbClr val="783F04"/>
              </a:solidFill>
              <a:latin typeface="Garamond"/>
              <a:ea typeface="Garamond"/>
              <a:cs typeface="Garamond"/>
              <a:sym typeface="Garamond"/>
            </a:endParaRPr>
          </a:p>
        </p:txBody>
      </p:sp>
      <p:pic>
        <p:nvPicPr>
          <p:cNvPr id="234" name="Google Shape;234;p28"/>
          <p:cNvPicPr preferRelativeResize="0"/>
          <p:nvPr/>
        </p:nvPicPr>
        <p:blipFill rotWithShape="1">
          <a:blip r:embed="rId4">
            <a:alphaModFix/>
          </a:blip>
          <a:srcRect b="0" l="0" r="0" t="0"/>
          <a:stretch/>
        </p:blipFill>
        <p:spPr>
          <a:xfrm>
            <a:off x="852850" y="837375"/>
            <a:ext cx="4985999" cy="332883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7" name="Shape 577"/>
        <p:cNvGrpSpPr/>
        <p:nvPr/>
      </p:nvGrpSpPr>
      <p:grpSpPr>
        <a:xfrm>
          <a:off x="0" y="0"/>
          <a:ext cx="0" cy="0"/>
          <a:chOff x="0" y="0"/>
          <a:chExt cx="0" cy="0"/>
        </a:xfrm>
      </p:grpSpPr>
      <p:sp>
        <p:nvSpPr>
          <p:cNvPr id="578" name="Google Shape;578;p46"/>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grpSp>
        <p:nvGrpSpPr>
          <p:cNvPr id="579" name="Google Shape;579;p46"/>
          <p:cNvGrpSpPr/>
          <p:nvPr/>
        </p:nvGrpSpPr>
        <p:grpSpPr>
          <a:xfrm>
            <a:off x="5809425" y="3196994"/>
            <a:ext cx="2465750" cy="881931"/>
            <a:chOff x="5809425" y="3196994"/>
            <a:chExt cx="2465750" cy="881931"/>
          </a:xfrm>
        </p:grpSpPr>
        <p:cxnSp>
          <p:nvCxnSpPr>
            <p:cNvPr id="580" name="Google Shape;580;p46"/>
            <p:cNvCxnSpPr/>
            <p:nvPr/>
          </p:nvCxnSpPr>
          <p:spPr>
            <a:xfrm>
              <a:off x="5809425" y="3353435"/>
              <a:ext cx="582000" cy="0"/>
            </a:xfrm>
            <a:prstGeom prst="straightConnector1">
              <a:avLst/>
            </a:prstGeom>
            <a:noFill/>
            <a:ln cap="flat" cmpd="sng" w="9525">
              <a:solidFill>
                <a:schemeClr val="accent2"/>
              </a:solidFill>
              <a:prstDash val="solid"/>
              <a:round/>
              <a:headEnd len="sm" w="sm" type="none"/>
              <a:tailEnd len="sm" w="sm" type="none"/>
            </a:ln>
          </p:spPr>
        </p:cxnSp>
        <p:sp>
          <p:nvSpPr>
            <p:cNvPr id="581" name="Google Shape;581;p46"/>
            <p:cNvSpPr txBox="1"/>
            <p:nvPr/>
          </p:nvSpPr>
          <p:spPr>
            <a:xfrm>
              <a:off x="6407975" y="3251825"/>
              <a:ext cx="1867200" cy="827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l" sz="1200" u="none" cap="none" strike="noStrike">
                  <a:solidFill>
                    <a:schemeClr val="dk1"/>
                  </a:solidFill>
                  <a:latin typeface="Frank Ruhl Libre"/>
                  <a:ea typeface="Frank Ruhl Libre"/>
                  <a:cs typeface="Frank Ruhl Libre"/>
                  <a:sym typeface="Frank Ruhl Libre"/>
                </a:rPr>
                <a:t>PLACE</a:t>
              </a:r>
              <a:endParaRPr b="1" i="0" sz="12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0"/>
                </a:spcBef>
                <a:spcAft>
                  <a:spcPts val="0"/>
                </a:spcAft>
                <a:buClr>
                  <a:srgbClr val="000000"/>
                </a:buClr>
                <a:buSzPts val="800"/>
                <a:buFont typeface="Arial"/>
                <a:buNone/>
              </a:pPr>
              <a:r>
                <a:rPr b="0" i="0" lang="el" sz="800" u="none" cap="none" strike="noStrike">
                  <a:solidFill>
                    <a:schemeClr val="dk1"/>
                  </a:solidFill>
                  <a:latin typeface="Frank Ruhl Libre"/>
                  <a:ea typeface="Frank Ruhl Libre"/>
                  <a:cs typeface="Frank Ruhl Libre"/>
                  <a:sym typeface="Frank Ruhl Libre"/>
                </a:rPr>
                <a:t>All places, merge LOC and GPE</a:t>
              </a:r>
              <a:endParaRPr b="0" i="0" sz="8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1600"/>
                </a:spcBef>
                <a:spcAft>
                  <a:spcPts val="1600"/>
                </a:spcAft>
                <a:buClr>
                  <a:srgbClr val="000000"/>
                </a:buClr>
                <a:buSzPts val="800"/>
                <a:buFont typeface="Arial"/>
                <a:buNone/>
              </a:pPr>
              <a:r>
                <a:t/>
              </a:r>
              <a:endParaRPr b="0" i="0" sz="800" u="none" cap="none" strike="noStrike">
                <a:solidFill>
                  <a:schemeClr val="dk1"/>
                </a:solidFill>
                <a:latin typeface="Frank Ruhl Libre"/>
                <a:ea typeface="Frank Ruhl Libre"/>
                <a:cs typeface="Frank Ruhl Libre"/>
                <a:sym typeface="Frank Ruhl Libre"/>
              </a:endParaRPr>
            </a:p>
          </p:txBody>
        </p:sp>
        <p:sp>
          <p:nvSpPr>
            <p:cNvPr id="582" name="Google Shape;582;p46"/>
            <p:cNvSpPr/>
            <p:nvPr/>
          </p:nvSpPr>
          <p:spPr>
            <a:xfrm>
              <a:off x="6195427" y="3253035"/>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46"/>
            <p:cNvSpPr txBox="1"/>
            <p:nvPr/>
          </p:nvSpPr>
          <p:spPr>
            <a:xfrm>
              <a:off x="6170417" y="3196994"/>
              <a:ext cx="247500" cy="31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800"/>
                <a:buFont typeface="Arial"/>
                <a:buNone/>
              </a:pPr>
              <a:r>
                <a:rPr b="0" i="0" lang="el" sz="800" u="none" cap="none" strike="noStrike">
                  <a:solidFill>
                    <a:schemeClr val="dk1"/>
                  </a:solidFill>
                  <a:latin typeface="Frank Ruhl Libre"/>
                  <a:ea typeface="Frank Ruhl Libre"/>
                  <a:cs typeface="Frank Ruhl Libre"/>
                  <a:sym typeface="Frank Ruhl Libre"/>
                </a:rPr>
                <a:t>3</a:t>
              </a:r>
              <a:endParaRPr b="0" i="0" sz="800" u="none" cap="none" strike="noStrike">
                <a:solidFill>
                  <a:schemeClr val="dk1"/>
                </a:solidFill>
                <a:latin typeface="Frank Ruhl Libre"/>
                <a:ea typeface="Frank Ruhl Libre"/>
                <a:cs typeface="Frank Ruhl Libre"/>
                <a:sym typeface="Frank Ruhl Libre"/>
              </a:endParaRPr>
            </a:p>
          </p:txBody>
        </p:sp>
      </p:grpSp>
      <p:grpSp>
        <p:nvGrpSpPr>
          <p:cNvPr id="584" name="Google Shape;584;p46"/>
          <p:cNvGrpSpPr/>
          <p:nvPr/>
        </p:nvGrpSpPr>
        <p:grpSpPr>
          <a:xfrm>
            <a:off x="864925" y="2236326"/>
            <a:ext cx="5575841" cy="1015500"/>
            <a:chOff x="864925" y="2236326"/>
            <a:chExt cx="5575841" cy="1015500"/>
          </a:xfrm>
        </p:grpSpPr>
        <p:sp>
          <p:nvSpPr>
            <p:cNvPr id="585" name="Google Shape;585;p46"/>
            <p:cNvSpPr txBox="1"/>
            <p:nvPr/>
          </p:nvSpPr>
          <p:spPr>
            <a:xfrm>
              <a:off x="864925" y="2236326"/>
              <a:ext cx="1867200" cy="10155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1600"/>
                </a:spcAft>
                <a:buClr>
                  <a:srgbClr val="000000"/>
                </a:buClr>
                <a:buSzPts val="800"/>
                <a:buFont typeface="Arial"/>
                <a:buNone/>
              </a:pPr>
              <a:r>
                <a:rPr b="0" i="0" lang="el" sz="800" u="none" cap="none" strike="noStrike">
                  <a:solidFill>
                    <a:schemeClr val="dk1"/>
                  </a:solidFill>
                  <a:latin typeface="Frank Ruhl Libre"/>
                  <a:ea typeface="Frank Ruhl Libre"/>
                  <a:cs typeface="Frank Ruhl Libre"/>
                  <a:sym typeface="Frank Ruhl Libre"/>
                </a:rPr>
                <a:t>.</a:t>
              </a:r>
              <a:endParaRPr b="1" i="0" sz="800" u="none" cap="none" strike="noStrike">
                <a:solidFill>
                  <a:schemeClr val="dk1"/>
                </a:solidFill>
                <a:latin typeface="Frank Ruhl Libre"/>
                <a:ea typeface="Frank Ruhl Libre"/>
                <a:cs typeface="Frank Ruhl Libre"/>
                <a:sym typeface="Frank Ruhl Libre"/>
              </a:endParaRPr>
            </a:p>
          </p:txBody>
        </p:sp>
        <p:cxnSp>
          <p:nvCxnSpPr>
            <p:cNvPr id="586" name="Google Shape;586;p46"/>
            <p:cNvCxnSpPr/>
            <p:nvPr/>
          </p:nvCxnSpPr>
          <p:spPr>
            <a:xfrm rot="10800000">
              <a:off x="5372625" y="2559580"/>
              <a:ext cx="1043700" cy="0"/>
            </a:xfrm>
            <a:prstGeom prst="straightConnector1">
              <a:avLst/>
            </a:prstGeom>
            <a:noFill/>
            <a:ln cap="flat" cmpd="sng" w="9525">
              <a:solidFill>
                <a:schemeClr val="accent2"/>
              </a:solidFill>
              <a:prstDash val="solid"/>
              <a:round/>
              <a:headEnd len="sm" w="sm" type="none"/>
              <a:tailEnd len="sm" w="sm" type="none"/>
            </a:ln>
          </p:spPr>
        </p:cxnSp>
        <p:sp>
          <p:nvSpPr>
            <p:cNvPr id="587" name="Google Shape;587;p46"/>
            <p:cNvSpPr/>
            <p:nvPr/>
          </p:nvSpPr>
          <p:spPr>
            <a:xfrm>
              <a:off x="6217726" y="2454280"/>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46"/>
            <p:cNvSpPr txBox="1"/>
            <p:nvPr/>
          </p:nvSpPr>
          <p:spPr>
            <a:xfrm>
              <a:off x="6193266" y="2396964"/>
              <a:ext cx="247500" cy="31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800"/>
                <a:buFont typeface="Arial"/>
                <a:buNone/>
              </a:pPr>
              <a:r>
                <a:rPr b="0" i="0" lang="el" sz="800" u="none" cap="none" strike="noStrike">
                  <a:solidFill>
                    <a:schemeClr val="dk1"/>
                  </a:solidFill>
                  <a:latin typeface="Frank Ruhl Libre"/>
                  <a:ea typeface="Frank Ruhl Libre"/>
                  <a:cs typeface="Frank Ruhl Libre"/>
                  <a:sym typeface="Frank Ruhl Libre"/>
                </a:rPr>
                <a:t>2</a:t>
              </a:r>
              <a:endParaRPr b="0" i="0" sz="800" u="none" cap="none" strike="noStrike">
                <a:solidFill>
                  <a:schemeClr val="dk1"/>
                </a:solidFill>
                <a:latin typeface="Frank Ruhl Libre"/>
                <a:ea typeface="Frank Ruhl Libre"/>
                <a:cs typeface="Frank Ruhl Libre"/>
                <a:sym typeface="Frank Ruhl Libre"/>
              </a:endParaRPr>
            </a:p>
          </p:txBody>
        </p:sp>
      </p:grpSp>
      <p:grpSp>
        <p:nvGrpSpPr>
          <p:cNvPr id="589" name="Google Shape;589;p46"/>
          <p:cNvGrpSpPr/>
          <p:nvPr/>
        </p:nvGrpSpPr>
        <p:grpSpPr>
          <a:xfrm>
            <a:off x="4679500" y="1628375"/>
            <a:ext cx="3604375" cy="827100"/>
            <a:chOff x="4679500" y="1628375"/>
            <a:chExt cx="3604375" cy="827100"/>
          </a:xfrm>
        </p:grpSpPr>
        <p:cxnSp>
          <p:nvCxnSpPr>
            <p:cNvPr id="590" name="Google Shape;590;p46"/>
            <p:cNvCxnSpPr/>
            <p:nvPr/>
          </p:nvCxnSpPr>
          <p:spPr>
            <a:xfrm>
              <a:off x="4679500" y="1821845"/>
              <a:ext cx="1715100" cy="0"/>
            </a:xfrm>
            <a:prstGeom prst="straightConnector1">
              <a:avLst/>
            </a:prstGeom>
            <a:noFill/>
            <a:ln cap="flat" cmpd="sng" w="9525">
              <a:solidFill>
                <a:schemeClr val="accent2"/>
              </a:solidFill>
              <a:prstDash val="solid"/>
              <a:round/>
              <a:headEnd len="sm" w="sm" type="none"/>
              <a:tailEnd len="sm" w="sm" type="none"/>
            </a:ln>
          </p:spPr>
        </p:cxnSp>
        <p:sp>
          <p:nvSpPr>
            <p:cNvPr id="591" name="Google Shape;591;p46"/>
            <p:cNvSpPr txBox="1"/>
            <p:nvPr/>
          </p:nvSpPr>
          <p:spPr>
            <a:xfrm>
              <a:off x="6399275" y="1628375"/>
              <a:ext cx="1884600" cy="827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l" sz="1200" u="none" cap="none" strike="noStrike">
                  <a:solidFill>
                    <a:schemeClr val="dk1"/>
                  </a:solidFill>
                  <a:latin typeface="Frank Ruhl Libre"/>
                  <a:ea typeface="Frank Ruhl Libre"/>
                  <a:cs typeface="Frank Ruhl Libre"/>
                  <a:sym typeface="Frank Ruhl Libre"/>
                </a:rPr>
                <a:t>LOC (Location)</a:t>
              </a:r>
              <a:endParaRPr b="1" i="0" sz="12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0"/>
                </a:spcBef>
                <a:spcAft>
                  <a:spcPts val="1600"/>
                </a:spcAft>
                <a:buClr>
                  <a:srgbClr val="000000"/>
                </a:buClr>
                <a:buSzPts val="800"/>
                <a:buFont typeface="Arial"/>
                <a:buNone/>
              </a:pPr>
              <a:r>
                <a:rPr b="0" i="0" lang="el" sz="800" u="none" cap="none" strike="noStrike">
                  <a:solidFill>
                    <a:schemeClr val="dk1"/>
                  </a:solidFill>
                  <a:latin typeface="Frank Ruhl Libre"/>
                  <a:ea typeface="Frank Ruhl Libre"/>
                  <a:cs typeface="Frank Ruhl Libre"/>
                  <a:sym typeface="Frank Ruhl Libre"/>
                </a:rPr>
                <a:t>Places that were less-easily pinned on a map (e.g. roads, mountain ranges)</a:t>
              </a:r>
              <a:endParaRPr b="0" i="0" sz="800" u="none" cap="none" strike="noStrike">
                <a:solidFill>
                  <a:schemeClr val="dk1"/>
                </a:solidFill>
                <a:latin typeface="Frank Ruhl Libre"/>
                <a:ea typeface="Frank Ruhl Libre"/>
                <a:cs typeface="Frank Ruhl Libre"/>
                <a:sym typeface="Frank Ruhl Libre"/>
              </a:endParaRPr>
            </a:p>
          </p:txBody>
        </p:sp>
        <p:sp>
          <p:nvSpPr>
            <p:cNvPr id="592" name="Google Shape;592;p46"/>
            <p:cNvSpPr/>
            <p:nvPr/>
          </p:nvSpPr>
          <p:spPr>
            <a:xfrm>
              <a:off x="6199230" y="1721902"/>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46"/>
            <p:cNvSpPr txBox="1"/>
            <p:nvPr/>
          </p:nvSpPr>
          <p:spPr>
            <a:xfrm>
              <a:off x="6174220" y="1665385"/>
              <a:ext cx="247500" cy="31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800"/>
                <a:buFont typeface="Arial"/>
                <a:buNone/>
              </a:pPr>
              <a:r>
                <a:rPr b="0" i="0" lang="el" sz="800" u="none" cap="none" strike="noStrike">
                  <a:solidFill>
                    <a:schemeClr val="dk1"/>
                  </a:solidFill>
                  <a:latin typeface="Frank Ruhl Libre"/>
                  <a:ea typeface="Frank Ruhl Libre"/>
                  <a:cs typeface="Frank Ruhl Libre"/>
                  <a:sym typeface="Frank Ruhl Libre"/>
                </a:rPr>
                <a:t>1</a:t>
              </a:r>
              <a:endParaRPr b="0" i="0" sz="800" u="none" cap="none" strike="noStrike">
                <a:solidFill>
                  <a:schemeClr val="dk1"/>
                </a:solidFill>
                <a:latin typeface="Frank Ruhl Libre"/>
                <a:ea typeface="Frank Ruhl Libre"/>
                <a:cs typeface="Frank Ruhl Libre"/>
                <a:sym typeface="Frank Ruhl Libre"/>
              </a:endParaRPr>
            </a:p>
          </p:txBody>
        </p:sp>
      </p:grpSp>
      <p:grpSp>
        <p:nvGrpSpPr>
          <p:cNvPr id="594" name="Google Shape;594;p46"/>
          <p:cNvGrpSpPr/>
          <p:nvPr/>
        </p:nvGrpSpPr>
        <p:grpSpPr>
          <a:xfrm>
            <a:off x="3074637" y="1414956"/>
            <a:ext cx="2994726" cy="2770797"/>
            <a:chOff x="3074637" y="1414956"/>
            <a:chExt cx="2994726" cy="2770797"/>
          </a:xfrm>
        </p:grpSpPr>
        <p:sp>
          <p:nvSpPr>
            <p:cNvPr id="595" name="Google Shape;595;p46"/>
            <p:cNvSpPr/>
            <p:nvPr/>
          </p:nvSpPr>
          <p:spPr>
            <a:xfrm>
              <a:off x="3488994" y="2635178"/>
              <a:ext cx="2165871" cy="809857"/>
            </a:xfrm>
            <a:custGeom>
              <a:rect b="b" l="l" r="r" t="t"/>
              <a:pathLst>
                <a:path extrusionOk="0" h="43529" w="126826">
                  <a:moveTo>
                    <a:pt x="0" y="20002"/>
                  </a:moveTo>
                  <a:lnTo>
                    <a:pt x="63389" y="43529"/>
                  </a:lnTo>
                  <a:lnTo>
                    <a:pt x="126826" y="19907"/>
                  </a:lnTo>
                  <a:lnTo>
                    <a:pt x="63580" y="0"/>
                  </a:lnTo>
                  <a:close/>
                </a:path>
              </a:pathLst>
            </a:custGeom>
            <a:solidFill>
              <a:srgbClr val="9E9E9E"/>
            </a:solidFill>
            <a:ln>
              <a:noFill/>
            </a:ln>
          </p:spPr>
        </p:sp>
        <p:sp>
          <p:nvSpPr>
            <p:cNvPr id="596" name="Google Shape;596;p46"/>
            <p:cNvSpPr/>
            <p:nvPr/>
          </p:nvSpPr>
          <p:spPr>
            <a:xfrm>
              <a:off x="3074637" y="3006255"/>
              <a:ext cx="1498124" cy="1179498"/>
            </a:xfrm>
            <a:custGeom>
              <a:rect b="b" l="l" r="r" t="t"/>
              <a:pathLst>
                <a:path extrusionOk="0" h="63817" w="87725">
                  <a:moveTo>
                    <a:pt x="24288" y="0"/>
                  </a:moveTo>
                  <a:lnTo>
                    <a:pt x="0" y="29908"/>
                  </a:lnTo>
                  <a:lnTo>
                    <a:pt x="87725" y="63817"/>
                  </a:lnTo>
                  <a:lnTo>
                    <a:pt x="87725" y="42291"/>
                  </a:lnTo>
                  <a:lnTo>
                    <a:pt x="87725" y="23526"/>
                  </a:lnTo>
                  <a:close/>
                </a:path>
              </a:pathLst>
            </a:custGeom>
            <a:solidFill>
              <a:schemeClr val="accent6"/>
            </a:solidFill>
            <a:ln>
              <a:noFill/>
            </a:ln>
          </p:spPr>
        </p:sp>
        <p:sp>
          <p:nvSpPr>
            <p:cNvPr id="597" name="Google Shape;597;p46"/>
            <p:cNvSpPr/>
            <p:nvPr/>
          </p:nvSpPr>
          <p:spPr>
            <a:xfrm flipH="1">
              <a:off x="4571239" y="3006255"/>
              <a:ext cx="1498124" cy="1179498"/>
            </a:xfrm>
            <a:custGeom>
              <a:rect b="b" l="l" r="r" t="t"/>
              <a:pathLst>
                <a:path extrusionOk="0" h="63817" w="87725">
                  <a:moveTo>
                    <a:pt x="24288" y="0"/>
                  </a:moveTo>
                  <a:lnTo>
                    <a:pt x="0" y="29908"/>
                  </a:lnTo>
                  <a:lnTo>
                    <a:pt x="87725" y="63817"/>
                  </a:lnTo>
                  <a:lnTo>
                    <a:pt x="87725" y="42291"/>
                  </a:lnTo>
                  <a:lnTo>
                    <a:pt x="87725" y="23526"/>
                  </a:lnTo>
                  <a:close/>
                </a:path>
              </a:pathLst>
            </a:custGeom>
            <a:gradFill>
              <a:gsLst>
                <a:gs pos="0">
                  <a:srgbClr val="DDD4CB"/>
                </a:gs>
                <a:gs pos="100000">
                  <a:srgbClr val="A39383"/>
                </a:gs>
              </a:gsLst>
              <a:path path="circle">
                <a:fillToRect b="50%" l="50%" r="50%" t="50%"/>
              </a:path>
              <a:tileRect/>
            </a:gradFill>
            <a:ln>
              <a:noFill/>
            </a:ln>
          </p:spPr>
        </p:sp>
        <p:sp>
          <p:nvSpPr>
            <p:cNvPr id="598" name="Google Shape;598;p46"/>
            <p:cNvSpPr/>
            <p:nvPr/>
          </p:nvSpPr>
          <p:spPr>
            <a:xfrm>
              <a:off x="3907863" y="2137478"/>
              <a:ext cx="1334160" cy="499167"/>
            </a:xfrm>
            <a:custGeom>
              <a:rect b="b" l="l" r="r" t="t"/>
              <a:pathLst>
                <a:path extrusionOk="0" h="8150" w="24053">
                  <a:moveTo>
                    <a:pt x="0" y="3827"/>
                  </a:moveTo>
                  <a:lnTo>
                    <a:pt x="11976" y="8150"/>
                  </a:lnTo>
                  <a:lnTo>
                    <a:pt x="24053" y="3827"/>
                  </a:lnTo>
                  <a:lnTo>
                    <a:pt x="12126" y="0"/>
                  </a:lnTo>
                  <a:close/>
                </a:path>
              </a:pathLst>
            </a:custGeom>
            <a:solidFill>
              <a:srgbClr val="9E9E9E"/>
            </a:solidFill>
            <a:ln>
              <a:noFill/>
            </a:ln>
          </p:spPr>
        </p:sp>
        <p:sp>
          <p:nvSpPr>
            <p:cNvPr id="599" name="Google Shape;599;p46"/>
            <p:cNvSpPr/>
            <p:nvPr/>
          </p:nvSpPr>
          <p:spPr>
            <a:xfrm>
              <a:off x="3561986" y="2371372"/>
              <a:ext cx="1013303" cy="865082"/>
            </a:xfrm>
            <a:custGeom>
              <a:rect b="b" l="l" r="r" t="t"/>
              <a:pathLst>
                <a:path extrusionOk="0" h="14114" w="18238">
                  <a:moveTo>
                    <a:pt x="6262" y="0"/>
                  </a:moveTo>
                  <a:lnTo>
                    <a:pt x="18238" y="4324"/>
                  </a:lnTo>
                  <a:lnTo>
                    <a:pt x="18238" y="14114"/>
                  </a:lnTo>
                  <a:lnTo>
                    <a:pt x="0" y="7554"/>
                  </a:lnTo>
                  <a:close/>
                </a:path>
              </a:pathLst>
            </a:custGeom>
            <a:solidFill>
              <a:schemeClr val="accent6"/>
            </a:solidFill>
            <a:ln>
              <a:noFill/>
            </a:ln>
          </p:spPr>
        </p:sp>
        <p:sp>
          <p:nvSpPr>
            <p:cNvPr id="600" name="Google Shape;600;p46"/>
            <p:cNvSpPr/>
            <p:nvPr/>
          </p:nvSpPr>
          <p:spPr>
            <a:xfrm flipH="1">
              <a:off x="4572604" y="2371372"/>
              <a:ext cx="1013303" cy="865082"/>
            </a:xfrm>
            <a:custGeom>
              <a:rect b="b" l="l" r="r" t="t"/>
              <a:pathLst>
                <a:path extrusionOk="0" h="14114" w="18238">
                  <a:moveTo>
                    <a:pt x="6262" y="0"/>
                  </a:moveTo>
                  <a:lnTo>
                    <a:pt x="18238" y="4324"/>
                  </a:lnTo>
                  <a:lnTo>
                    <a:pt x="18238" y="14114"/>
                  </a:lnTo>
                  <a:lnTo>
                    <a:pt x="0" y="7554"/>
                  </a:lnTo>
                  <a:close/>
                </a:path>
              </a:pathLst>
            </a:custGeom>
            <a:gradFill>
              <a:gsLst>
                <a:gs pos="0">
                  <a:srgbClr val="DDD4CB"/>
                </a:gs>
                <a:gs pos="100000">
                  <a:srgbClr val="A39383"/>
                </a:gs>
              </a:gsLst>
              <a:path path="circle">
                <a:fillToRect b="50%" l="50%" r="50%" t="50%"/>
              </a:path>
              <a:tileRect/>
            </a:gradFill>
            <a:ln>
              <a:noFill/>
            </a:ln>
          </p:spPr>
        </p:sp>
        <p:sp>
          <p:nvSpPr>
            <p:cNvPr id="601" name="Google Shape;601;p46"/>
            <p:cNvSpPr/>
            <p:nvPr/>
          </p:nvSpPr>
          <p:spPr>
            <a:xfrm>
              <a:off x="3984428" y="1414956"/>
              <a:ext cx="590881" cy="1023401"/>
            </a:xfrm>
            <a:custGeom>
              <a:rect b="b" l="l" r="r" t="t"/>
              <a:pathLst>
                <a:path extrusionOk="0" h="16697" w="10635">
                  <a:moveTo>
                    <a:pt x="10635" y="0"/>
                  </a:moveTo>
                  <a:lnTo>
                    <a:pt x="0" y="12722"/>
                  </a:lnTo>
                  <a:lnTo>
                    <a:pt x="10635" y="16697"/>
                  </a:lnTo>
                  <a:close/>
                </a:path>
              </a:pathLst>
            </a:custGeom>
            <a:solidFill>
              <a:schemeClr val="accent6"/>
            </a:solidFill>
            <a:ln>
              <a:noFill/>
            </a:ln>
          </p:spPr>
        </p:sp>
        <p:sp>
          <p:nvSpPr>
            <p:cNvPr id="602" name="Google Shape;602;p46"/>
            <p:cNvSpPr/>
            <p:nvPr/>
          </p:nvSpPr>
          <p:spPr>
            <a:xfrm flipH="1">
              <a:off x="4572585" y="1414956"/>
              <a:ext cx="590881" cy="1023401"/>
            </a:xfrm>
            <a:custGeom>
              <a:rect b="b" l="l" r="r" t="t"/>
              <a:pathLst>
                <a:path extrusionOk="0" h="16697" w="10635">
                  <a:moveTo>
                    <a:pt x="10635" y="0"/>
                  </a:moveTo>
                  <a:lnTo>
                    <a:pt x="0" y="12722"/>
                  </a:lnTo>
                  <a:lnTo>
                    <a:pt x="10635" y="16697"/>
                  </a:lnTo>
                  <a:close/>
                </a:path>
              </a:pathLst>
            </a:custGeom>
            <a:gradFill>
              <a:gsLst>
                <a:gs pos="0">
                  <a:srgbClr val="DDD4CB"/>
                </a:gs>
                <a:gs pos="100000">
                  <a:srgbClr val="A39383"/>
                </a:gs>
              </a:gsLst>
              <a:path path="circle">
                <a:fillToRect b="50%" l="50%" r="50%" t="50%"/>
              </a:path>
              <a:tileRect/>
            </a:gradFill>
            <a:ln>
              <a:noFill/>
            </a:ln>
          </p:spPr>
        </p:sp>
      </p:grpSp>
      <p:sp>
        <p:nvSpPr>
          <p:cNvPr id="603" name="Google Shape;603;p46"/>
          <p:cNvSpPr txBox="1"/>
          <p:nvPr/>
        </p:nvSpPr>
        <p:spPr>
          <a:xfrm>
            <a:off x="2042600" y="1939000"/>
            <a:ext cx="4262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604" name="Google Shape;604;p46"/>
          <p:cNvSpPr txBox="1"/>
          <p:nvPr/>
        </p:nvSpPr>
        <p:spPr>
          <a:xfrm>
            <a:off x="6404075" y="2374625"/>
            <a:ext cx="19440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l" sz="1200" u="none" cap="none" strike="noStrike">
                <a:solidFill>
                  <a:schemeClr val="dk1"/>
                </a:solidFill>
                <a:latin typeface="Frank Ruhl Libre"/>
                <a:ea typeface="Frank Ruhl Libre"/>
                <a:cs typeface="Frank Ruhl Libre"/>
                <a:sym typeface="Frank Ruhl Libre"/>
              </a:rPr>
              <a:t>GPE (Geopolitical)</a:t>
            </a:r>
            <a:endParaRPr b="1" i="0" sz="12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0"/>
              </a:spcBef>
              <a:spcAft>
                <a:spcPts val="1600"/>
              </a:spcAft>
              <a:buClr>
                <a:srgbClr val="000000"/>
              </a:buClr>
              <a:buSzPts val="800"/>
              <a:buFont typeface="Arial"/>
              <a:buNone/>
            </a:pPr>
            <a:r>
              <a:rPr b="0" i="0" lang="el" sz="800" u="none" cap="none" strike="noStrike">
                <a:solidFill>
                  <a:schemeClr val="dk1"/>
                </a:solidFill>
                <a:latin typeface="Frank Ruhl Libre"/>
                <a:ea typeface="Frank Ruhl Libre"/>
                <a:cs typeface="Frank Ruhl Libre"/>
                <a:sym typeface="Frank Ruhl Libre"/>
              </a:rPr>
              <a:t>Places that were possible to be pinned on a map (e.g. names of cities, temples, shrines, bridges)</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605" name="Google Shape;605;p46"/>
          <p:cNvSpPr txBox="1"/>
          <p:nvPr/>
        </p:nvSpPr>
        <p:spPr>
          <a:xfrm rot="1355592">
            <a:off x="4125796" y="1884024"/>
            <a:ext cx="495854" cy="40008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l" sz="1400" u="none" cap="none" strike="noStrike">
                <a:solidFill>
                  <a:schemeClr val="accent5"/>
                </a:solidFill>
                <a:latin typeface="Frank Ruhl Libre"/>
                <a:ea typeface="Frank Ruhl Libre"/>
                <a:cs typeface="Frank Ruhl Libre"/>
                <a:sym typeface="Frank Ruhl Libre"/>
              </a:rPr>
              <a:t>104</a:t>
            </a:r>
            <a:endParaRPr b="1" i="0" sz="1400" u="none" cap="none" strike="noStrike">
              <a:solidFill>
                <a:schemeClr val="accent5"/>
              </a:solidFill>
              <a:latin typeface="Frank Ruhl Libre"/>
              <a:ea typeface="Frank Ruhl Libre"/>
              <a:cs typeface="Frank Ruhl Libre"/>
              <a:sym typeface="Frank Ruhl Libre"/>
            </a:endParaRPr>
          </a:p>
        </p:txBody>
      </p:sp>
      <p:sp>
        <p:nvSpPr>
          <p:cNvPr id="606" name="Google Shape;606;p46"/>
          <p:cNvSpPr txBox="1"/>
          <p:nvPr/>
        </p:nvSpPr>
        <p:spPr>
          <a:xfrm rot="1355592">
            <a:off x="3925946" y="2600199"/>
            <a:ext cx="495854" cy="40008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l" sz="1400" u="none" cap="none" strike="noStrike">
                <a:solidFill>
                  <a:schemeClr val="accent5"/>
                </a:solidFill>
                <a:latin typeface="Frank Ruhl Libre"/>
                <a:ea typeface="Frank Ruhl Libre"/>
                <a:cs typeface="Frank Ruhl Libre"/>
                <a:sym typeface="Frank Ruhl Libre"/>
              </a:rPr>
              <a:t>365</a:t>
            </a:r>
            <a:endParaRPr b="1" i="0" sz="1400" u="none" cap="none" strike="noStrike">
              <a:solidFill>
                <a:schemeClr val="accent5"/>
              </a:solidFill>
              <a:latin typeface="Frank Ruhl Libre"/>
              <a:ea typeface="Frank Ruhl Libre"/>
              <a:cs typeface="Frank Ruhl Libre"/>
              <a:sym typeface="Frank Ruhl Libre"/>
            </a:endParaRPr>
          </a:p>
        </p:txBody>
      </p:sp>
      <p:sp>
        <p:nvSpPr>
          <p:cNvPr id="607" name="Google Shape;607;p46"/>
          <p:cNvSpPr txBox="1"/>
          <p:nvPr/>
        </p:nvSpPr>
        <p:spPr>
          <a:xfrm rot="1355592">
            <a:off x="3620271" y="3341399"/>
            <a:ext cx="495854" cy="40008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l" sz="1400" u="none" cap="none" strike="noStrike">
                <a:solidFill>
                  <a:schemeClr val="accent5"/>
                </a:solidFill>
                <a:latin typeface="Frank Ruhl Libre"/>
                <a:ea typeface="Frank Ruhl Libre"/>
                <a:cs typeface="Frank Ruhl Libre"/>
                <a:sym typeface="Frank Ruhl Libre"/>
              </a:rPr>
              <a:t>469</a:t>
            </a:r>
            <a:endParaRPr b="1" i="0" sz="1400" u="none" cap="none" strike="noStrike">
              <a:solidFill>
                <a:schemeClr val="accent5"/>
              </a:solidFill>
              <a:latin typeface="Frank Ruhl Libre"/>
              <a:ea typeface="Frank Ruhl Libre"/>
              <a:cs typeface="Frank Ruhl Libre"/>
              <a:sym typeface="Frank Ruhl Libre"/>
            </a:endParaRPr>
          </a:p>
        </p:txBody>
      </p:sp>
      <p:sp>
        <p:nvSpPr>
          <p:cNvPr id="608" name="Google Shape;608;p46"/>
          <p:cNvSpPr txBox="1"/>
          <p:nvPr/>
        </p:nvSpPr>
        <p:spPr>
          <a:xfrm>
            <a:off x="1450550" y="3034300"/>
            <a:ext cx="4262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609" name="Google Shape;609;p46"/>
          <p:cNvSpPr txBox="1"/>
          <p:nvPr/>
        </p:nvSpPr>
        <p:spPr>
          <a:xfrm rot="1355466">
            <a:off x="2959047" y="3790722"/>
            <a:ext cx="1608739" cy="353839"/>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100"/>
              <a:buFont typeface="Arial"/>
              <a:buNone/>
            </a:pPr>
            <a:r>
              <a:rPr b="0" i="1" lang="el" sz="1100" u="none" cap="none" strike="noStrike">
                <a:solidFill>
                  <a:schemeClr val="accent6"/>
                </a:solidFill>
                <a:latin typeface="Frank Ruhl Libre Light"/>
                <a:ea typeface="Frank Ruhl Libre Light"/>
                <a:cs typeface="Frank Ruhl Libre Light"/>
                <a:sym typeface="Frank Ruhl Libre Light"/>
              </a:rPr>
              <a:t>Number of tags</a:t>
            </a:r>
            <a:endParaRPr b="0" i="1" sz="1100" u="none" cap="none" strike="noStrike">
              <a:solidFill>
                <a:schemeClr val="accent6"/>
              </a:solidFill>
              <a:latin typeface="Frank Ruhl Libre Light"/>
              <a:ea typeface="Frank Ruhl Libre Light"/>
              <a:cs typeface="Frank Ruhl Libre Light"/>
              <a:sym typeface="Frank Ruhl Libre Light"/>
            </a:endParaRPr>
          </a:p>
        </p:txBody>
      </p:sp>
      <p:sp>
        <p:nvSpPr>
          <p:cNvPr id="610" name="Google Shape;610;p46"/>
          <p:cNvSpPr txBox="1"/>
          <p:nvPr/>
        </p:nvSpPr>
        <p:spPr>
          <a:xfrm>
            <a:off x="783525" y="894538"/>
            <a:ext cx="29466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i="0" lang="el" sz="1500" u="none" cap="none" strike="noStrike">
                <a:solidFill>
                  <a:srgbClr val="0E101A"/>
                </a:solidFill>
                <a:latin typeface="EB Garamond"/>
                <a:ea typeface="EB Garamond"/>
                <a:cs typeface="EB Garamond"/>
                <a:sym typeface="EB Garamond"/>
              </a:rPr>
              <a:t>Inter-annotator Agreement (ΙΑΑ)</a:t>
            </a:r>
            <a:endParaRPr b="1" i="0" sz="1500" u="none" cap="none" strike="noStrike">
              <a:solidFill>
                <a:srgbClr val="0E101A"/>
              </a:solidFill>
              <a:latin typeface="EB Garamond"/>
              <a:ea typeface="EB Garamond"/>
              <a:cs typeface="EB Garamond"/>
              <a:sym typeface="EB Garamond"/>
            </a:endParaRPr>
          </a:p>
          <a:p>
            <a:pPr indent="0" lvl="0" marL="0" marR="0" rtl="0" algn="ctr">
              <a:lnSpc>
                <a:spcPct val="100000"/>
              </a:lnSpc>
              <a:spcBef>
                <a:spcPts val="0"/>
              </a:spcBef>
              <a:spcAft>
                <a:spcPts val="0"/>
              </a:spcAft>
              <a:buClr>
                <a:srgbClr val="000000"/>
              </a:buClr>
              <a:buSzPts val="1100"/>
              <a:buFont typeface="Arial"/>
              <a:buNone/>
            </a:pPr>
            <a:r>
              <a:rPr b="1" i="0" lang="el" sz="1100" u="none" cap="none" strike="noStrike">
                <a:solidFill>
                  <a:srgbClr val="0E101A"/>
                </a:solidFill>
                <a:latin typeface="EB Garamond"/>
                <a:ea typeface="EB Garamond"/>
                <a:cs typeface="EB Garamond"/>
                <a:sym typeface="EB Garamond"/>
              </a:rPr>
              <a:t>Micro-averaged Cohen’s kappa</a:t>
            </a:r>
            <a:endParaRPr b="1" i="0" sz="1100" u="none" cap="none" strike="noStrike">
              <a:solidFill>
                <a:srgbClr val="0E101A"/>
              </a:solidFill>
              <a:latin typeface="EB Garamond"/>
              <a:ea typeface="EB Garamond"/>
              <a:cs typeface="EB Garamond"/>
              <a:sym typeface="EB Garamond"/>
            </a:endParaRPr>
          </a:p>
        </p:txBody>
      </p:sp>
      <p:sp>
        <p:nvSpPr>
          <p:cNvPr id="611" name="Google Shape;611;p46"/>
          <p:cNvSpPr txBox="1"/>
          <p:nvPr/>
        </p:nvSpPr>
        <p:spPr>
          <a:xfrm>
            <a:off x="1592550" y="1742925"/>
            <a:ext cx="9459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l" sz="1900" u="none" cap="none" strike="noStrike">
                <a:solidFill>
                  <a:schemeClr val="dk1"/>
                </a:solidFill>
                <a:latin typeface="EB Garamond"/>
                <a:ea typeface="EB Garamond"/>
                <a:cs typeface="EB Garamond"/>
                <a:sym typeface="EB Garamond"/>
              </a:rPr>
              <a:t>42.97%</a:t>
            </a:r>
            <a:endParaRPr b="0" i="0" sz="100" u="none" cap="none" strike="noStrike">
              <a:solidFill>
                <a:schemeClr val="dk1"/>
              </a:solidFill>
              <a:latin typeface="Frank Ruhl Libre Light"/>
              <a:ea typeface="Frank Ruhl Libre Light"/>
              <a:cs typeface="Frank Ruhl Libre Light"/>
              <a:sym typeface="Frank Ruhl Libre Light"/>
            </a:endParaRPr>
          </a:p>
        </p:txBody>
      </p:sp>
      <p:sp>
        <p:nvSpPr>
          <p:cNvPr id="612" name="Google Shape;612;p46"/>
          <p:cNvSpPr txBox="1"/>
          <p:nvPr/>
        </p:nvSpPr>
        <p:spPr>
          <a:xfrm>
            <a:off x="1592550" y="2333250"/>
            <a:ext cx="9459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l" sz="1900" u="none" cap="none" strike="noStrike">
                <a:solidFill>
                  <a:schemeClr val="dk1"/>
                </a:solidFill>
                <a:latin typeface="EB Garamond"/>
                <a:ea typeface="EB Garamond"/>
                <a:cs typeface="EB Garamond"/>
                <a:sym typeface="EB Garamond"/>
              </a:rPr>
              <a:t>78.63%</a:t>
            </a:r>
            <a:endParaRPr b="0" i="0" sz="100" u="none" cap="none" strike="noStrike">
              <a:solidFill>
                <a:schemeClr val="dk1"/>
              </a:solidFill>
              <a:latin typeface="Frank Ruhl Libre Light"/>
              <a:ea typeface="Frank Ruhl Libre Light"/>
              <a:cs typeface="Frank Ruhl Libre Light"/>
              <a:sym typeface="Frank Ruhl Libre Light"/>
            </a:endParaRPr>
          </a:p>
        </p:txBody>
      </p:sp>
      <p:sp>
        <p:nvSpPr>
          <p:cNvPr id="613" name="Google Shape;613;p46"/>
          <p:cNvSpPr txBox="1"/>
          <p:nvPr/>
        </p:nvSpPr>
        <p:spPr>
          <a:xfrm>
            <a:off x="1592550" y="2995900"/>
            <a:ext cx="9459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l" sz="1900" u="none" cap="none" strike="noStrike">
                <a:solidFill>
                  <a:schemeClr val="dk1"/>
                </a:solidFill>
                <a:latin typeface="EB Garamond"/>
                <a:ea typeface="EB Garamond"/>
                <a:cs typeface="EB Garamond"/>
                <a:sym typeface="EB Garamond"/>
              </a:rPr>
              <a:t>78.80%</a:t>
            </a:r>
            <a:endParaRPr b="0" i="0" sz="100" u="none" cap="none" strike="noStrike">
              <a:solidFill>
                <a:schemeClr val="dk1"/>
              </a:solidFill>
              <a:latin typeface="Frank Ruhl Libre Light"/>
              <a:ea typeface="Frank Ruhl Libre Light"/>
              <a:cs typeface="Frank Ruhl Libre Light"/>
              <a:sym typeface="Frank Ruhl Libre Light"/>
            </a:endParaRPr>
          </a:p>
        </p:txBody>
      </p:sp>
      <p:sp>
        <p:nvSpPr>
          <p:cNvPr id="614" name="Google Shape;614;p46"/>
          <p:cNvSpPr txBox="1"/>
          <p:nvPr/>
        </p:nvSpPr>
        <p:spPr>
          <a:xfrm>
            <a:off x="5919850" y="892788"/>
            <a:ext cx="30000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i="0" lang="el" sz="1500" u="none" cap="none" strike="noStrike">
                <a:solidFill>
                  <a:srgbClr val="0E101A"/>
                </a:solidFill>
                <a:latin typeface="EB Garamond"/>
                <a:ea typeface="EB Garamond"/>
                <a:cs typeface="EB Garamond"/>
                <a:sym typeface="EB Garamond"/>
              </a:rPr>
              <a:t>Tags for place-names</a:t>
            </a:r>
            <a:endParaRPr b="1" i="0" sz="1500" u="none" cap="none" strike="noStrike">
              <a:solidFill>
                <a:srgbClr val="0E101A"/>
              </a:solidFill>
              <a:latin typeface="EB Garamond"/>
              <a:ea typeface="EB Garamond"/>
              <a:cs typeface="EB Garamond"/>
              <a:sym typeface="EB Garamond"/>
            </a:endParaRPr>
          </a:p>
          <a:p>
            <a:pPr indent="0" lvl="0" marL="0" marR="0" rtl="0" algn="ctr">
              <a:lnSpc>
                <a:spcPct val="100000"/>
              </a:lnSpc>
              <a:spcBef>
                <a:spcPts val="0"/>
              </a:spcBef>
              <a:spcAft>
                <a:spcPts val="0"/>
              </a:spcAft>
              <a:buClr>
                <a:srgbClr val="000000"/>
              </a:buClr>
              <a:buSzPts val="1100"/>
              <a:buFont typeface="Arial"/>
              <a:buNone/>
            </a:pPr>
            <a:r>
              <a:rPr b="1" i="0" lang="el" sz="1100" u="none" cap="none" strike="noStrike">
                <a:solidFill>
                  <a:srgbClr val="0E101A"/>
                </a:solidFill>
                <a:latin typeface="EB Garamond"/>
                <a:ea typeface="EB Garamond"/>
                <a:cs typeface="EB Garamond"/>
                <a:sym typeface="EB Garamond"/>
              </a:rPr>
              <a:t>Annotations</a:t>
            </a:r>
            <a:endParaRPr b="0" i="0" sz="1400" u="none" cap="none" strike="noStrike">
              <a:solidFill>
                <a:srgbClr val="000000"/>
              </a:solidFill>
              <a:latin typeface="Arial"/>
              <a:ea typeface="Arial"/>
              <a:cs typeface="Arial"/>
              <a:sym typeface="Arial"/>
            </a:endParaRPr>
          </a:p>
        </p:txBody>
      </p:sp>
      <p:sp>
        <p:nvSpPr>
          <p:cNvPr id="615" name="Google Shape;615;p46"/>
          <p:cNvSpPr txBox="1"/>
          <p:nvPr/>
        </p:nvSpPr>
        <p:spPr>
          <a:xfrm>
            <a:off x="1041075" y="6200"/>
            <a:ext cx="7061700" cy="699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l" sz="1900">
                <a:solidFill>
                  <a:srgbClr val="FFFFFF"/>
                </a:solidFill>
                <a:latin typeface="EB Garamond"/>
                <a:ea typeface="EB Garamond"/>
                <a:cs typeface="EB Garamond"/>
                <a:sym typeface="EB Garamond"/>
              </a:rPr>
              <a:t>Dataset development</a:t>
            </a:r>
            <a:endParaRPr sz="1600">
              <a:solidFill>
                <a:srgbClr val="FFFFFF"/>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pic>
        <p:nvPicPr>
          <p:cNvPr id="620" name="Google Shape;620;p47"/>
          <p:cNvPicPr preferRelativeResize="0"/>
          <p:nvPr/>
        </p:nvPicPr>
        <p:blipFill>
          <a:blip r:embed="rId3">
            <a:alphaModFix/>
          </a:blip>
          <a:stretch>
            <a:fillRect/>
          </a:stretch>
        </p:blipFill>
        <p:spPr>
          <a:xfrm rot="5400000">
            <a:off x="7153924" y="2631350"/>
            <a:ext cx="2143125" cy="1027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8" name="Shape 238"/>
        <p:cNvGrpSpPr/>
        <p:nvPr/>
      </p:nvGrpSpPr>
      <p:grpSpPr>
        <a:xfrm>
          <a:off x="0" y="0"/>
          <a:ext cx="0" cy="0"/>
          <a:chOff x="0" y="0"/>
          <a:chExt cx="0" cy="0"/>
        </a:xfrm>
      </p:grpSpPr>
      <p:sp>
        <p:nvSpPr>
          <p:cNvPr id="239" name="Google Shape;239;p29"/>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240" name="Google Shape;240;p29"/>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Research questions and goals</a:t>
            </a:r>
            <a:endParaRPr b="1" sz="2000">
              <a:solidFill>
                <a:srgbClr val="FFFFFF"/>
              </a:solidFill>
              <a:latin typeface="EB Garamond"/>
              <a:ea typeface="EB Garamond"/>
              <a:cs typeface="EB Garamond"/>
              <a:sym typeface="EB Garamond"/>
            </a:endParaRPr>
          </a:p>
        </p:txBody>
      </p:sp>
      <p:sp>
        <p:nvSpPr>
          <p:cNvPr id="241" name="Google Shape;241;p29"/>
          <p:cNvSpPr txBox="1"/>
          <p:nvPr/>
        </p:nvSpPr>
        <p:spPr>
          <a:xfrm>
            <a:off x="987000" y="805338"/>
            <a:ext cx="7170000" cy="3683100"/>
          </a:xfrm>
          <a:prstGeom prst="rect">
            <a:avLst/>
          </a:prstGeom>
          <a:noFill/>
          <a:ln>
            <a:noFill/>
          </a:ln>
        </p:spPr>
        <p:txBody>
          <a:bodyPr anchorCtr="0" anchor="t" bIns="91425" lIns="91425" spcFirstLastPara="1" rIns="91425" wrap="square" tIns="91425">
            <a:spAutoFit/>
          </a:bodyPr>
          <a:lstStyle/>
          <a:p>
            <a:pPr indent="0" lvl="0" marL="0" rtl="0" algn="l">
              <a:lnSpc>
                <a:spcPct val="125454"/>
              </a:lnSpc>
              <a:spcBef>
                <a:spcPts val="0"/>
              </a:spcBef>
              <a:spcAft>
                <a:spcPts val="0"/>
              </a:spcAft>
              <a:buNone/>
            </a:pPr>
            <a:r>
              <a:rPr lang="el" sz="1700">
                <a:solidFill>
                  <a:srgbClr val="783F04"/>
                </a:solidFill>
                <a:latin typeface="EB Garamond"/>
                <a:ea typeface="EB Garamond"/>
                <a:cs typeface="EB Garamond"/>
                <a:sym typeface="EB Garamond"/>
              </a:rPr>
              <a:t>Theoretical questions: </a:t>
            </a:r>
            <a:endParaRPr sz="1700">
              <a:solidFill>
                <a:srgbClr val="783F04"/>
              </a:solidFill>
              <a:latin typeface="EB Garamond"/>
              <a:ea typeface="EB Garamond"/>
              <a:cs typeface="EB Garamond"/>
              <a:sym typeface="EB Garamond"/>
            </a:endParaRPr>
          </a:p>
          <a:p>
            <a:pPr indent="0" lvl="0" marL="0" rtl="0" algn="l">
              <a:lnSpc>
                <a:spcPct val="125454"/>
              </a:lnSpc>
              <a:spcBef>
                <a:spcPts val="0"/>
              </a:spcBef>
              <a:spcAft>
                <a:spcPts val="0"/>
              </a:spcAft>
              <a:buNone/>
            </a:pPr>
            <a:r>
              <a:rPr lang="el" sz="1700">
                <a:solidFill>
                  <a:srgbClr val="783F04"/>
                </a:solidFill>
                <a:latin typeface="EB Garamond"/>
                <a:ea typeface="EB Garamond"/>
                <a:cs typeface="EB Garamond"/>
                <a:sym typeface="EB Garamond"/>
              </a:rPr>
              <a:t>1) </a:t>
            </a:r>
            <a:r>
              <a:rPr lang="el" sz="1700">
                <a:solidFill>
                  <a:srgbClr val="783F04"/>
                </a:solidFill>
                <a:latin typeface="EB Garamond"/>
                <a:ea typeface="EB Garamond"/>
                <a:cs typeface="EB Garamond"/>
                <a:sym typeface="EB Garamond"/>
              </a:rPr>
              <a:t>What kind of places are depicted in </a:t>
            </a:r>
            <a:r>
              <a:rPr i="1" lang="el" sz="1700">
                <a:solidFill>
                  <a:srgbClr val="783F04"/>
                </a:solidFill>
                <a:latin typeface="EB Garamond"/>
                <a:ea typeface="EB Garamond"/>
                <a:cs typeface="EB Garamond"/>
                <a:sym typeface="EB Garamond"/>
              </a:rPr>
              <a:t>meisho-e </a:t>
            </a:r>
            <a:r>
              <a:rPr lang="el" sz="1700">
                <a:solidFill>
                  <a:srgbClr val="783F04"/>
                </a:solidFill>
                <a:latin typeface="EB Garamond"/>
                <a:ea typeface="EB Garamond"/>
                <a:cs typeface="EB Garamond"/>
                <a:sym typeface="EB Garamond"/>
              </a:rPr>
              <a:t>prints? </a:t>
            </a:r>
            <a:endParaRPr sz="1700">
              <a:solidFill>
                <a:srgbClr val="783F04"/>
              </a:solidFill>
              <a:latin typeface="EB Garamond"/>
              <a:ea typeface="EB Garamond"/>
              <a:cs typeface="EB Garamond"/>
              <a:sym typeface="EB Garamond"/>
            </a:endParaRPr>
          </a:p>
          <a:p>
            <a:pPr indent="0" lvl="0" marL="0" rtl="0" algn="l">
              <a:lnSpc>
                <a:spcPct val="125454"/>
              </a:lnSpc>
              <a:spcBef>
                <a:spcPts val="0"/>
              </a:spcBef>
              <a:spcAft>
                <a:spcPts val="0"/>
              </a:spcAft>
              <a:buNone/>
            </a:pPr>
            <a:r>
              <a:rPr lang="el" sz="1700">
                <a:solidFill>
                  <a:srgbClr val="783F04"/>
                </a:solidFill>
                <a:latin typeface="EB Garamond"/>
                <a:ea typeface="EB Garamond"/>
                <a:cs typeface="EB Garamond"/>
                <a:sym typeface="EB Garamond"/>
              </a:rPr>
              <a:t>2) How are these places distributed across Japanese territory? </a:t>
            </a:r>
            <a:endParaRPr sz="1700">
              <a:solidFill>
                <a:srgbClr val="783F04"/>
              </a:solidFill>
              <a:latin typeface="EB Garamond"/>
              <a:ea typeface="EB Garamond"/>
              <a:cs typeface="EB Garamond"/>
              <a:sym typeface="EB Garamond"/>
            </a:endParaRPr>
          </a:p>
          <a:p>
            <a:pPr indent="0" lvl="0" marL="0" rtl="0" algn="l">
              <a:lnSpc>
                <a:spcPct val="125454"/>
              </a:lnSpc>
              <a:spcBef>
                <a:spcPts val="0"/>
              </a:spcBef>
              <a:spcAft>
                <a:spcPts val="0"/>
              </a:spcAft>
              <a:buNone/>
            </a:pPr>
            <a:r>
              <a:rPr lang="el" sz="1700">
                <a:solidFill>
                  <a:srgbClr val="783F04"/>
                </a:solidFill>
                <a:latin typeface="EB Garamond"/>
                <a:ea typeface="EB Garamond"/>
                <a:cs typeface="EB Garamond"/>
                <a:sym typeface="EB Garamond"/>
              </a:rPr>
              <a:t>3) How do these constellations of places change depending on time, artist, publisher, format etc. </a:t>
            </a:r>
            <a:endParaRPr sz="1700">
              <a:solidFill>
                <a:srgbClr val="783F04"/>
              </a:solidFill>
              <a:latin typeface="EB Garamond"/>
              <a:ea typeface="EB Garamond"/>
              <a:cs typeface="EB Garamond"/>
              <a:sym typeface="EB Garamond"/>
            </a:endParaRPr>
          </a:p>
          <a:p>
            <a:pPr indent="0" lvl="0" marL="0" rtl="0" algn="l">
              <a:lnSpc>
                <a:spcPct val="125454"/>
              </a:lnSpc>
              <a:spcBef>
                <a:spcPts val="0"/>
              </a:spcBef>
              <a:spcAft>
                <a:spcPts val="0"/>
              </a:spcAft>
              <a:buNone/>
            </a:pPr>
            <a:r>
              <a:t/>
            </a:r>
            <a:endParaRPr sz="1700">
              <a:solidFill>
                <a:srgbClr val="783F04"/>
              </a:solidFill>
              <a:latin typeface="EB Garamond"/>
              <a:ea typeface="EB Garamond"/>
              <a:cs typeface="EB Garamond"/>
              <a:sym typeface="EB Garamond"/>
            </a:endParaRPr>
          </a:p>
          <a:p>
            <a:pPr indent="0" lvl="0" marL="0" rtl="0" algn="l">
              <a:lnSpc>
                <a:spcPct val="125454"/>
              </a:lnSpc>
              <a:spcBef>
                <a:spcPts val="0"/>
              </a:spcBef>
              <a:spcAft>
                <a:spcPts val="0"/>
              </a:spcAft>
              <a:buNone/>
            </a:pPr>
            <a:r>
              <a:rPr lang="el" sz="1700">
                <a:solidFill>
                  <a:srgbClr val="783F04"/>
                </a:solidFill>
                <a:latin typeface="EB Garamond"/>
                <a:ea typeface="EB Garamond"/>
                <a:cs typeface="EB Garamond"/>
                <a:sym typeface="EB Garamond"/>
              </a:rPr>
              <a:t>NLP</a:t>
            </a:r>
            <a:r>
              <a:rPr lang="el" sz="1700">
                <a:solidFill>
                  <a:srgbClr val="783F04"/>
                </a:solidFill>
                <a:latin typeface="EB Garamond"/>
                <a:ea typeface="EB Garamond"/>
                <a:cs typeface="EB Garamond"/>
                <a:sym typeface="EB Garamond"/>
              </a:rPr>
              <a:t> questions:</a:t>
            </a:r>
            <a:endParaRPr sz="1700">
              <a:solidFill>
                <a:srgbClr val="783F04"/>
              </a:solidFill>
              <a:latin typeface="EB Garamond"/>
              <a:ea typeface="EB Garamond"/>
              <a:cs typeface="EB Garamond"/>
              <a:sym typeface="EB Garamond"/>
            </a:endParaRPr>
          </a:p>
          <a:p>
            <a:pPr indent="0" lvl="0" marL="0" rtl="0" algn="l">
              <a:lnSpc>
                <a:spcPct val="125454"/>
              </a:lnSpc>
              <a:spcBef>
                <a:spcPts val="0"/>
              </a:spcBef>
              <a:spcAft>
                <a:spcPts val="0"/>
              </a:spcAft>
              <a:buNone/>
            </a:pPr>
            <a:r>
              <a:rPr lang="el" sz="1700">
                <a:solidFill>
                  <a:srgbClr val="783F04"/>
                </a:solidFill>
                <a:latin typeface="EB Garamond"/>
                <a:ea typeface="EB Garamond"/>
                <a:cs typeface="EB Garamond"/>
                <a:sym typeface="EB Garamond"/>
              </a:rPr>
              <a:t>1) How accurate is the recognition of named-entities of inscriptions on prints?</a:t>
            </a:r>
            <a:endParaRPr sz="1700">
              <a:solidFill>
                <a:srgbClr val="783F04"/>
              </a:solidFill>
              <a:latin typeface="EB Garamond"/>
              <a:ea typeface="EB Garamond"/>
              <a:cs typeface="EB Garamond"/>
              <a:sym typeface="EB Garamond"/>
            </a:endParaRPr>
          </a:p>
          <a:p>
            <a:pPr indent="0" lvl="0" marL="0" rtl="0" algn="l">
              <a:lnSpc>
                <a:spcPct val="125454"/>
              </a:lnSpc>
              <a:spcBef>
                <a:spcPts val="0"/>
              </a:spcBef>
              <a:spcAft>
                <a:spcPts val="0"/>
              </a:spcAft>
              <a:buNone/>
            </a:pPr>
            <a:r>
              <a:rPr lang="el" sz="1700">
                <a:solidFill>
                  <a:srgbClr val="783F04"/>
                </a:solidFill>
                <a:latin typeface="EB Garamond"/>
                <a:ea typeface="EB Garamond"/>
                <a:cs typeface="EB Garamond"/>
                <a:sym typeface="EB Garamond"/>
              </a:rPr>
              <a:t>2) Opt for machine learning or gazetteer -based NER?</a:t>
            </a:r>
            <a:endParaRPr sz="1700">
              <a:solidFill>
                <a:srgbClr val="783F04"/>
              </a:solidFill>
              <a:latin typeface="EB Garamond"/>
              <a:ea typeface="EB Garamond"/>
              <a:cs typeface="EB Garamond"/>
              <a:sym typeface="EB Garamond"/>
            </a:endParaRPr>
          </a:p>
          <a:p>
            <a:pPr indent="0" lvl="0" marL="0" rtl="0" algn="l">
              <a:lnSpc>
                <a:spcPct val="125454"/>
              </a:lnSpc>
              <a:spcBef>
                <a:spcPts val="0"/>
              </a:spcBef>
              <a:spcAft>
                <a:spcPts val="0"/>
              </a:spcAft>
              <a:buNone/>
            </a:pPr>
            <a:r>
              <a:rPr lang="el" sz="1700">
                <a:solidFill>
                  <a:srgbClr val="783F04"/>
                </a:solidFill>
                <a:latin typeface="EB Garamond"/>
                <a:ea typeface="EB Garamond"/>
                <a:cs typeface="EB Garamond"/>
                <a:sym typeface="EB Garamond"/>
              </a:rPr>
              <a:t>2) Will NER work on noisy input, such as recognised inscriptions? </a:t>
            </a:r>
            <a:endParaRPr sz="1700">
              <a:solidFill>
                <a:srgbClr val="783F04"/>
              </a:solidFill>
              <a:latin typeface="EB Garamond"/>
              <a:ea typeface="EB Garamond"/>
              <a:cs typeface="EB Garamond"/>
              <a:sym typeface="EB Garamond"/>
            </a:endParaRPr>
          </a:p>
          <a:p>
            <a:pPr indent="0" lvl="0" marL="0" rtl="0" algn="l">
              <a:lnSpc>
                <a:spcPct val="125454"/>
              </a:lnSpc>
              <a:spcBef>
                <a:spcPts val="0"/>
              </a:spcBef>
              <a:spcAft>
                <a:spcPts val="0"/>
              </a:spcAft>
              <a:buNone/>
            </a:pPr>
            <a:r>
              <a:t/>
            </a:r>
            <a:endParaRPr>
              <a:solidFill>
                <a:srgbClr val="783F04"/>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5" name="Shape 245"/>
        <p:cNvGrpSpPr/>
        <p:nvPr/>
      </p:nvGrpSpPr>
      <p:grpSpPr>
        <a:xfrm>
          <a:off x="0" y="0"/>
          <a:ext cx="0" cy="0"/>
          <a:chOff x="0" y="0"/>
          <a:chExt cx="0" cy="0"/>
        </a:xfrm>
      </p:grpSpPr>
      <p:sp>
        <p:nvSpPr>
          <p:cNvPr id="246" name="Google Shape;246;p30"/>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247" name="Google Shape;247;p30"/>
          <p:cNvSpPr txBox="1"/>
          <p:nvPr/>
        </p:nvSpPr>
        <p:spPr>
          <a:xfrm>
            <a:off x="176850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Computational</a:t>
            </a:r>
            <a:r>
              <a:rPr b="1" lang="el" sz="2000">
                <a:solidFill>
                  <a:srgbClr val="FFFFFF"/>
                </a:solidFill>
                <a:latin typeface="EB Garamond"/>
                <a:ea typeface="EB Garamond"/>
                <a:cs typeface="EB Garamond"/>
                <a:sym typeface="EB Garamond"/>
              </a:rPr>
              <a:t> analysis of landscape prints: challenges </a:t>
            </a:r>
            <a:endParaRPr b="1" sz="2000">
              <a:solidFill>
                <a:srgbClr val="FFFFFF"/>
              </a:solidFill>
              <a:latin typeface="EB Garamond"/>
              <a:ea typeface="EB Garamond"/>
              <a:cs typeface="EB Garamond"/>
              <a:sym typeface="EB Garamond"/>
            </a:endParaRPr>
          </a:p>
        </p:txBody>
      </p:sp>
      <p:pic>
        <p:nvPicPr>
          <p:cNvPr id="248" name="Google Shape;248;p30"/>
          <p:cNvPicPr preferRelativeResize="0"/>
          <p:nvPr/>
        </p:nvPicPr>
        <p:blipFill>
          <a:blip r:embed="rId4">
            <a:alphaModFix/>
          </a:blip>
          <a:stretch>
            <a:fillRect/>
          </a:stretch>
        </p:blipFill>
        <p:spPr>
          <a:xfrm>
            <a:off x="184475" y="436750"/>
            <a:ext cx="5040000" cy="4306909"/>
          </a:xfrm>
          <a:prstGeom prst="rect">
            <a:avLst/>
          </a:prstGeom>
          <a:noFill/>
          <a:ln>
            <a:noFill/>
          </a:ln>
        </p:spPr>
      </p:pic>
      <p:pic>
        <p:nvPicPr>
          <p:cNvPr id="249" name="Google Shape;249;p30"/>
          <p:cNvPicPr preferRelativeResize="0"/>
          <p:nvPr/>
        </p:nvPicPr>
        <p:blipFill>
          <a:blip r:embed="rId5">
            <a:alphaModFix/>
          </a:blip>
          <a:stretch>
            <a:fillRect/>
          </a:stretch>
        </p:blipFill>
        <p:spPr>
          <a:xfrm>
            <a:off x="4998750" y="851400"/>
            <a:ext cx="2162175" cy="295275"/>
          </a:xfrm>
          <a:prstGeom prst="rect">
            <a:avLst/>
          </a:prstGeom>
          <a:noFill/>
          <a:ln>
            <a:noFill/>
          </a:ln>
        </p:spPr>
      </p:pic>
      <p:sp>
        <p:nvSpPr>
          <p:cNvPr id="250" name="Google Shape;250;p30"/>
          <p:cNvSpPr txBox="1"/>
          <p:nvPr/>
        </p:nvSpPr>
        <p:spPr>
          <a:xfrm>
            <a:off x="4856700" y="1589500"/>
            <a:ext cx="33876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a:p>
        </p:txBody>
      </p:sp>
      <p:sp>
        <p:nvSpPr>
          <p:cNvPr id="251" name="Google Shape;251;p30"/>
          <p:cNvSpPr txBox="1"/>
          <p:nvPr/>
        </p:nvSpPr>
        <p:spPr>
          <a:xfrm>
            <a:off x="5050501" y="749750"/>
            <a:ext cx="3193800" cy="3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l" sz="1200">
                <a:solidFill>
                  <a:srgbClr val="783F04"/>
                </a:solidFill>
                <a:latin typeface="EB Garamond"/>
                <a:ea typeface="EB Garamond"/>
                <a:cs typeface="EB Garamond"/>
                <a:sym typeface="EB Garamond"/>
              </a:rPr>
              <a:t>R</a:t>
            </a:r>
            <a:r>
              <a:rPr b="1" lang="el">
                <a:solidFill>
                  <a:srgbClr val="783F04"/>
                </a:solidFill>
                <a:latin typeface="EB Garamond"/>
                <a:ea typeface="EB Garamond"/>
                <a:cs typeface="EB Garamond"/>
                <a:sym typeface="EB Garamond"/>
              </a:rPr>
              <a:t>ed cartouche</a:t>
            </a:r>
            <a:r>
              <a:rPr lang="el">
                <a:solidFill>
                  <a:srgbClr val="F6D2A2"/>
                </a:solidFill>
                <a:latin typeface="EB Garamond"/>
                <a:ea typeface="EB Garamond"/>
                <a:cs typeface="EB Garamond"/>
                <a:sym typeface="EB Garamond"/>
              </a:rPr>
              <a:t> </a:t>
            </a:r>
            <a:r>
              <a:rPr lang="el">
                <a:solidFill>
                  <a:srgbClr val="783F04"/>
                </a:solidFill>
                <a:latin typeface="EB Garamond"/>
                <a:ea typeface="EB Garamond"/>
                <a:cs typeface="EB Garamond"/>
                <a:sym typeface="EB Garamond"/>
              </a:rPr>
              <a:t>features the print series title 近江八景 (The Eight Views of Ōmi)  written with kanji,</a:t>
            </a:r>
            <a:endParaRPr>
              <a:solidFill>
                <a:srgbClr val="783F04"/>
              </a:solidFill>
              <a:latin typeface="EB Garamond"/>
              <a:ea typeface="EB Garamond"/>
              <a:cs typeface="EB Garamond"/>
              <a:sym typeface="EB Garamond"/>
            </a:endParaRPr>
          </a:p>
          <a:p>
            <a:pPr indent="0" lvl="0" marL="0" rtl="0" algn="l">
              <a:spcBef>
                <a:spcPts val="0"/>
              </a:spcBef>
              <a:spcAft>
                <a:spcPts val="0"/>
              </a:spcAft>
              <a:buNone/>
            </a:pPr>
            <a:r>
              <a:rPr lang="el">
                <a:solidFill>
                  <a:srgbClr val="783F04"/>
                </a:solidFill>
                <a:latin typeface="EB Garamond"/>
                <a:ea typeface="EB Garamond"/>
                <a:cs typeface="EB Garamond"/>
                <a:sym typeface="EB Garamond"/>
              </a:rPr>
              <a:t>, </a:t>
            </a:r>
            <a:endParaRPr>
              <a:solidFill>
                <a:srgbClr val="783F04"/>
              </a:solidFill>
              <a:latin typeface="EB Garamond"/>
              <a:ea typeface="EB Garamond"/>
              <a:cs typeface="EB Garamond"/>
              <a:sym typeface="EB Garamond"/>
            </a:endParaRPr>
          </a:p>
          <a:p>
            <a:pPr indent="0" lvl="0" marL="0" rtl="0" algn="l">
              <a:lnSpc>
                <a:spcPct val="115000"/>
              </a:lnSpc>
              <a:spcBef>
                <a:spcPts val="0"/>
              </a:spcBef>
              <a:spcAft>
                <a:spcPts val="0"/>
              </a:spcAft>
              <a:buNone/>
            </a:pPr>
            <a:r>
              <a:rPr b="1" lang="el">
                <a:solidFill>
                  <a:srgbClr val="783F04"/>
                </a:solidFill>
                <a:latin typeface="EB Garamond"/>
                <a:ea typeface="EB Garamond"/>
                <a:cs typeface="EB Garamond"/>
                <a:sym typeface="EB Garamond"/>
              </a:rPr>
              <a:t>S</a:t>
            </a:r>
            <a:r>
              <a:rPr b="1" lang="el">
                <a:solidFill>
                  <a:srgbClr val="783F04"/>
                </a:solidFill>
                <a:latin typeface="EB Garamond"/>
                <a:ea typeface="EB Garamond"/>
                <a:cs typeface="EB Garamond"/>
                <a:sym typeface="EB Garamond"/>
              </a:rPr>
              <a:t>quare cartouche</a:t>
            </a:r>
            <a:r>
              <a:rPr lang="el">
                <a:solidFill>
                  <a:srgbClr val="783F04"/>
                </a:solidFill>
                <a:latin typeface="EB Garamond"/>
                <a:ea typeface="EB Garamond"/>
                <a:cs typeface="EB Garamond"/>
                <a:sym typeface="EB Garamond"/>
              </a:rPr>
              <a:t> features the print title  瀬田夕照 (Sunset Glow at Seta River) with the place name 瀬田 Seta (Seta River), and a poem related to this place: </a:t>
            </a:r>
            <a:endParaRPr>
              <a:solidFill>
                <a:srgbClr val="783F04"/>
              </a:solidFill>
              <a:latin typeface="EB Garamond"/>
              <a:ea typeface="EB Garamond"/>
              <a:cs typeface="EB Garamond"/>
              <a:sym typeface="EB Garamond"/>
            </a:endParaRPr>
          </a:p>
          <a:p>
            <a:pPr indent="0" lvl="0" marL="0" rtl="0" algn="l">
              <a:lnSpc>
                <a:spcPct val="115000"/>
              </a:lnSpc>
              <a:spcBef>
                <a:spcPts val="0"/>
              </a:spcBef>
              <a:spcAft>
                <a:spcPts val="0"/>
              </a:spcAft>
              <a:buNone/>
            </a:pPr>
            <a:r>
              <a:t/>
            </a:r>
            <a:endParaRPr>
              <a:solidFill>
                <a:srgbClr val="783F04"/>
              </a:solidFill>
              <a:latin typeface="EB Garamond"/>
              <a:ea typeface="EB Garamond"/>
              <a:cs typeface="EB Garamond"/>
              <a:sym typeface="EB Garamond"/>
            </a:endParaRPr>
          </a:p>
          <a:p>
            <a:pPr indent="0" lvl="0" marL="0" rtl="0" algn="l">
              <a:lnSpc>
                <a:spcPct val="115000"/>
              </a:lnSpc>
              <a:spcBef>
                <a:spcPts val="0"/>
              </a:spcBef>
              <a:spcAft>
                <a:spcPts val="0"/>
              </a:spcAft>
              <a:buNone/>
            </a:pPr>
            <a:r>
              <a:rPr lang="el">
                <a:solidFill>
                  <a:srgbClr val="783F04"/>
                </a:solidFill>
                <a:latin typeface="EB Garamond"/>
                <a:ea typeface="EB Garamond"/>
                <a:cs typeface="EB Garamond"/>
                <a:sym typeface="EB Garamond"/>
              </a:rPr>
              <a:t>つゆ時雨もる山遠く過き來つゝ夕日のわたる勢多の長はし</a:t>
            </a:r>
            <a:endParaRPr>
              <a:solidFill>
                <a:srgbClr val="783F04"/>
              </a:solidFill>
              <a:latin typeface="EB Garamond"/>
              <a:ea typeface="EB Garamond"/>
              <a:cs typeface="EB Garamond"/>
              <a:sym typeface="EB Garamond"/>
            </a:endParaRPr>
          </a:p>
          <a:p>
            <a:pPr indent="0" lvl="0" marL="0" rtl="0" algn="l">
              <a:lnSpc>
                <a:spcPct val="115000"/>
              </a:lnSpc>
              <a:spcBef>
                <a:spcPts val="0"/>
              </a:spcBef>
              <a:spcAft>
                <a:spcPts val="0"/>
              </a:spcAft>
              <a:buNone/>
            </a:pPr>
            <a:r>
              <a:rPr lang="el">
                <a:solidFill>
                  <a:srgbClr val="783F04"/>
                </a:solidFill>
                <a:latin typeface="EB Garamond"/>
                <a:ea typeface="EB Garamond"/>
                <a:cs typeface="EB Garamond"/>
                <a:sym typeface="EB Garamond"/>
              </a:rPr>
              <a:t>(Konoe Nobutada, 1565-1614)</a:t>
            </a:r>
            <a:endParaRPr>
              <a:solidFill>
                <a:srgbClr val="783F04"/>
              </a:solidFill>
              <a:latin typeface="EB Garamond"/>
              <a:ea typeface="EB Garamond"/>
              <a:cs typeface="EB Garamond"/>
              <a:sym typeface="EB Garamond"/>
            </a:endParaRPr>
          </a:p>
          <a:p>
            <a:pPr indent="0" lvl="0" marL="0" rtl="0" algn="l">
              <a:lnSpc>
                <a:spcPct val="115000"/>
              </a:lnSpc>
              <a:spcBef>
                <a:spcPts val="0"/>
              </a:spcBef>
              <a:spcAft>
                <a:spcPts val="0"/>
              </a:spcAft>
              <a:buNone/>
            </a:pPr>
            <a:r>
              <a:t/>
            </a:r>
            <a:endParaRPr>
              <a:solidFill>
                <a:srgbClr val="783F04"/>
              </a:solidFill>
              <a:latin typeface="EB Garamond"/>
              <a:ea typeface="EB Garamond"/>
              <a:cs typeface="EB Garamond"/>
              <a:sym typeface="EB Garamond"/>
            </a:endParaRPr>
          </a:p>
          <a:p>
            <a:pPr indent="0" lvl="0" marL="0" rtl="0" algn="l">
              <a:spcBef>
                <a:spcPts val="0"/>
              </a:spcBef>
              <a:spcAft>
                <a:spcPts val="0"/>
              </a:spcAft>
              <a:buNone/>
            </a:pPr>
            <a:r>
              <a:t/>
            </a:r>
            <a:endParaRPr sz="1200">
              <a:solidFill>
                <a:srgbClr val="F6D2A2"/>
              </a:solidFill>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5" name="Shape 255"/>
        <p:cNvGrpSpPr/>
        <p:nvPr/>
      </p:nvGrpSpPr>
      <p:grpSpPr>
        <a:xfrm>
          <a:off x="0" y="0"/>
          <a:ext cx="0" cy="0"/>
          <a:chOff x="0" y="0"/>
          <a:chExt cx="0" cy="0"/>
        </a:xfrm>
      </p:grpSpPr>
      <p:sp>
        <p:nvSpPr>
          <p:cNvPr id="256" name="Google Shape;256;p31"/>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257" name="Google Shape;257;p31"/>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Problems with adequate identification of place names</a:t>
            </a:r>
            <a:endParaRPr b="1" sz="2000">
              <a:solidFill>
                <a:srgbClr val="FFFFFF"/>
              </a:solidFill>
              <a:latin typeface="EB Garamond"/>
              <a:ea typeface="EB Garamond"/>
              <a:cs typeface="EB Garamond"/>
              <a:sym typeface="EB Garamond"/>
            </a:endParaRPr>
          </a:p>
        </p:txBody>
      </p:sp>
      <p:pic>
        <p:nvPicPr>
          <p:cNvPr id="258" name="Google Shape;258;p31"/>
          <p:cNvPicPr preferRelativeResize="0"/>
          <p:nvPr/>
        </p:nvPicPr>
        <p:blipFill>
          <a:blip r:embed="rId4">
            <a:alphaModFix/>
          </a:blip>
          <a:stretch>
            <a:fillRect/>
          </a:stretch>
        </p:blipFill>
        <p:spPr>
          <a:xfrm>
            <a:off x="1094725" y="776263"/>
            <a:ext cx="7281700" cy="3590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2" name="Shape 262"/>
        <p:cNvGrpSpPr/>
        <p:nvPr/>
      </p:nvGrpSpPr>
      <p:grpSpPr>
        <a:xfrm>
          <a:off x="0" y="0"/>
          <a:ext cx="0" cy="0"/>
          <a:chOff x="0" y="0"/>
          <a:chExt cx="0" cy="0"/>
        </a:xfrm>
      </p:grpSpPr>
      <p:sp>
        <p:nvSpPr>
          <p:cNvPr id="263" name="Google Shape;263;p32"/>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264" name="Google Shape;264;p32"/>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Problems with adequate identification of place names</a:t>
            </a:r>
            <a:endParaRPr b="1" sz="2000">
              <a:solidFill>
                <a:srgbClr val="FFFFFF"/>
              </a:solidFill>
              <a:latin typeface="EB Garamond"/>
              <a:ea typeface="EB Garamond"/>
              <a:cs typeface="EB Garamond"/>
              <a:sym typeface="EB Garamond"/>
            </a:endParaRPr>
          </a:p>
        </p:txBody>
      </p:sp>
      <p:pic>
        <p:nvPicPr>
          <p:cNvPr id="265" name="Google Shape;265;p32"/>
          <p:cNvPicPr preferRelativeResize="0"/>
          <p:nvPr/>
        </p:nvPicPr>
        <p:blipFill>
          <a:blip r:embed="rId4">
            <a:alphaModFix/>
          </a:blip>
          <a:stretch>
            <a:fillRect/>
          </a:stretch>
        </p:blipFill>
        <p:spPr>
          <a:xfrm>
            <a:off x="750725" y="702550"/>
            <a:ext cx="7352124" cy="3738400"/>
          </a:xfrm>
          <a:prstGeom prst="rect">
            <a:avLst/>
          </a:prstGeom>
          <a:noFill/>
          <a:ln>
            <a:noFill/>
          </a:ln>
        </p:spPr>
      </p:pic>
      <p:pic>
        <p:nvPicPr>
          <p:cNvPr id="266" name="Google Shape;266;p32"/>
          <p:cNvPicPr preferRelativeResize="0"/>
          <p:nvPr/>
        </p:nvPicPr>
        <p:blipFill>
          <a:blip r:embed="rId5">
            <a:alphaModFix/>
          </a:blip>
          <a:stretch>
            <a:fillRect/>
          </a:stretch>
        </p:blipFill>
        <p:spPr>
          <a:xfrm>
            <a:off x="1552810" y="2303087"/>
            <a:ext cx="2603630" cy="200568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0" name="Shape 270"/>
        <p:cNvGrpSpPr/>
        <p:nvPr/>
      </p:nvGrpSpPr>
      <p:grpSpPr>
        <a:xfrm>
          <a:off x="0" y="0"/>
          <a:ext cx="0" cy="0"/>
          <a:chOff x="0" y="0"/>
          <a:chExt cx="0" cy="0"/>
        </a:xfrm>
      </p:grpSpPr>
      <p:sp>
        <p:nvSpPr>
          <p:cNvPr id="271" name="Google Shape;271;p33"/>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sp>
        <p:nvSpPr>
          <p:cNvPr id="272" name="Google Shape;272;p33"/>
          <p:cNvSpPr txBox="1"/>
          <p:nvPr/>
        </p:nvSpPr>
        <p:spPr>
          <a:xfrm>
            <a:off x="1041150" y="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2000">
                <a:solidFill>
                  <a:srgbClr val="FFFFFF"/>
                </a:solidFill>
                <a:latin typeface="EB Garamond"/>
                <a:ea typeface="EB Garamond"/>
                <a:cs typeface="EB Garamond"/>
                <a:sym typeface="EB Garamond"/>
              </a:rPr>
              <a:t>Corpus  </a:t>
            </a:r>
            <a:endParaRPr b="1" sz="2000">
              <a:solidFill>
                <a:srgbClr val="FFFFFF"/>
              </a:solidFill>
              <a:latin typeface="EB Garamond"/>
              <a:ea typeface="EB Garamond"/>
              <a:cs typeface="EB Garamond"/>
              <a:sym typeface="EB Garamond"/>
            </a:endParaRPr>
          </a:p>
        </p:txBody>
      </p:sp>
      <p:pic>
        <p:nvPicPr>
          <p:cNvPr id="273" name="Google Shape;273;p33"/>
          <p:cNvPicPr preferRelativeResize="0"/>
          <p:nvPr/>
        </p:nvPicPr>
        <p:blipFill>
          <a:blip r:embed="rId4">
            <a:alphaModFix/>
          </a:blip>
          <a:stretch>
            <a:fillRect/>
          </a:stretch>
        </p:blipFill>
        <p:spPr>
          <a:xfrm>
            <a:off x="1166725" y="840800"/>
            <a:ext cx="6534000" cy="3276050"/>
          </a:xfrm>
          <a:prstGeom prst="rect">
            <a:avLst/>
          </a:prstGeom>
          <a:noFill/>
          <a:ln>
            <a:noFill/>
          </a:ln>
        </p:spPr>
      </p:pic>
      <p:sp>
        <p:nvSpPr>
          <p:cNvPr id="274" name="Google Shape;274;p33"/>
          <p:cNvSpPr txBox="1"/>
          <p:nvPr/>
        </p:nvSpPr>
        <p:spPr>
          <a:xfrm>
            <a:off x="979950" y="4116838"/>
            <a:ext cx="7300200" cy="400200"/>
          </a:xfrm>
          <a:prstGeom prst="rect">
            <a:avLst/>
          </a:prstGeom>
          <a:noFill/>
          <a:ln>
            <a:noFill/>
          </a:ln>
        </p:spPr>
        <p:txBody>
          <a:bodyPr anchorCtr="0" anchor="t" bIns="91425" lIns="91425" spcFirstLastPara="1" rIns="91425" wrap="square" tIns="91425">
            <a:spAutoFit/>
          </a:bodyPr>
          <a:lstStyle/>
          <a:p>
            <a:pPr indent="0" lvl="0" marL="0" rtl="0" algn="l">
              <a:lnSpc>
                <a:spcPct val="178909"/>
              </a:lnSpc>
              <a:spcBef>
                <a:spcPts val="0"/>
              </a:spcBef>
              <a:spcAft>
                <a:spcPts val="0"/>
              </a:spcAft>
              <a:buNone/>
            </a:pPr>
            <a:r>
              <a:rPr lang="el">
                <a:solidFill>
                  <a:srgbClr val="783F04"/>
                </a:solidFill>
                <a:latin typeface="Times New Roman"/>
                <a:ea typeface="Times New Roman"/>
                <a:cs typeface="Times New Roman"/>
                <a:sym typeface="Times New Roman"/>
              </a:rPr>
              <a:t>Ukiyo-e Portal Database, Art Research Center, Ritsumeikan University, Kyoto (screenshot)</a:t>
            </a:r>
            <a:endParaRPr>
              <a:solidFill>
                <a:srgbClr val="783F04"/>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8" name="Shape 278"/>
        <p:cNvGrpSpPr/>
        <p:nvPr/>
      </p:nvGrpSpPr>
      <p:grpSpPr>
        <a:xfrm>
          <a:off x="0" y="0"/>
          <a:ext cx="0" cy="0"/>
          <a:chOff x="0" y="0"/>
          <a:chExt cx="0" cy="0"/>
        </a:xfrm>
      </p:grpSpPr>
      <p:sp>
        <p:nvSpPr>
          <p:cNvPr id="279" name="Google Shape;279;p34"/>
          <p:cNvSpPr/>
          <p:nvPr/>
        </p:nvSpPr>
        <p:spPr>
          <a:xfrm>
            <a:off x="-75" y="2066703"/>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228600">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595959"/>
              </a:solidFill>
              <a:latin typeface="Calibri"/>
              <a:ea typeface="Calibri"/>
              <a:cs typeface="Calibri"/>
              <a:sym typeface="Calibri"/>
            </a:endParaRPr>
          </a:p>
        </p:txBody>
      </p:sp>
      <p:sp>
        <p:nvSpPr>
          <p:cNvPr id="280" name="Google Shape;280;p34"/>
          <p:cNvSpPr/>
          <p:nvPr/>
        </p:nvSpPr>
        <p:spPr>
          <a:xfrm>
            <a:off x="-75" y="2066703"/>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19050">
            <a:solidFill>
              <a:srgbClr val="FFFFFF"/>
            </a:solidFill>
            <a:prstDash val="dash"/>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595959"/>
              </a:solidFill>
              <a:latin typeface="Calibri"/>
              <a:ea typeface="Calibri"/>
              <a:cs typeface="Calibri"/>
              <a:sym typeface="Calibri"/>
            </a:endParaRPr>
          </a:p>
        </p:txBody>
      </p:sp>
      <p:grpSp>
        <p:nvGrpSpPr>
          <p:cNvPr id="281" name="Google Shape;281;p34"/>
          <p:cNvGrpSpPr/>
          <p:nvPr/>
        </p:nvGrpSpPr>
        <p:grpSpPr>
          <a:xfrm>
            <a:off x="1786264" y="1399076"/>
            <a:ext cx="473400" cy="473400"/>
            <a:chOff x="1786339" y="1551001"/>
            <a:chExt cx="473400" cy="473400"/>
          </a:xfrm>
        </p:grpSpPr>
        <p:sp>
          <p:nvSpPr>
            <p:cNvPr id="282" name="Google Shape;282;p34"/>
            <p:cNvSpPr/>
            <p:nvPr/>
          </p:nvSpPr>
          <p:spPr>
            <a:xfrm rot="8100000">
              <a:off x="1855667" y="1620329"/>
              <a:ext cx="334744" cy="334744"/>
            </a:xfrm>
            <a:prstGeom prst="teardrop">
              <a:avLst>
                <a:gd fmla="val 100000" name="adj"/>
              </a:avLst>
            </a:prstGeom>
            <a:solidFill>
              <a:srgbClr val="B0C6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283" name="Google Shape;283;p34"/>
            <p:cNvSpPr/>
            <p:nvPr/>
          </p:nvSpPr>
          <p:spPr>
            <a:xfrm>
              <a:off x="1955989" y="1714099"/>
              <a:ext cx="134100" cy="134100"/>
            </a:xfrm>
            <a:prstGeom prst="ellipse">
              <a:avLst/>
            </a:prstGeom>
            <a:solidFill>
              <a:srgbClr val="FFFF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lang="el" sz="800">
                  <a:solidFill>
                    <a:srgbClr val="595959"/>
                  </a:solidFill>
                  <a:latin typeface="Montserrat"/>
                  <a:ea typeface="Montserrat"/>
                  <a:cs typeface="Montserrat"/>
                  <a:sym typeface="Montserrat"/>
                </a:rPr>
                <a:t>2</a:t>
              </a:r>
              <a:endParaRPr b="0" i="0" sz="800" u="none" cap="none" strike="noStrike">
                <a:solidFill>
                  <a:srgbClr val="595959"/>
                </a:solidFill>
                <a:latin typeface="Montserrat"/>
                <a:ea typeface="Montserrat"/>
                <a:cs typeface="Montserrat"/>
                <a:sym typeface="Montserrat"/>
              </a:endParaRPr>
            </a:p>
          </p:txBody>
        </p:sp>
      </p:grpSp>
      <p:grpSp>
        <p:nvGrpSpPr>
          <p:cNvPr id="284" name="Google Shape;284;p34"/>
          <p:cNvGrpSpPr/>
          <p:nvPr/>
        </p:nvGrpSpPr>
        <p:grpSpPr>
          <a:xfrm>
            <a:off x="3814339" y="1399076"/>
            <a:ext cx="473400" cy="473400"/>
            <a:chOff x="3814414" y="1551001"/>
            <a:chExt cx="473400" cy="473400"/>
          </a:xfrm>
        </p:grpSpPr>
        <p:sp>
          <p:nvSpPr>
            <p:cNvPr id="285" name="Google Shape;285;p34"/>
            <p:cNvSpPr/>
            <p:nvPr/>
          </p:nvSpPr>
          <p:spPr>
            <a:xfrm rot="8100000">
              <a:off x="3883742" y="1620329"/>
              <a:ext cx="334744" cy="334744"/>
            </a:xfrm>
            <a:prstGeom prst="teardrop">
              <a:avLst>
                <a:gd fmla="val 100000" name="adj"/>
              </a:avLst>
            </a:prstGeom>
            <a:solidFill>
              <a:srgbClr val="B0C6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286" name="Google Shape;286;p34"/>
            <p:cNvSpPr/>
            <p:nvPr/>
          </p:nvSpPr>
          <p:spPr>
            <a:xfrm>
              <a:off x="3984064" y="1714099"/>
              <a:ext cx="134100" cy="134100"/>
            </a:xfrm>
            <a:prstGeom prst="ellipse">
              <a:avLst/>
            </a:prstGeom>
            <a:solidFill>
              <a:srgbClr val="FFFF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lang="el" sz="800">
                  <a:solidFill>
                    <a:srgbClr val="595959"/>
                  </a:solidFill>
                  <a:latin typeface="Montserrat"/>
                  <a:ea typeface="Montserrat"/>
                  <a:cs typeface="Montserrat"/>
                  <a:sym typeface="Montserrat"/>
                </a:rPr>
                <a:t>4</a:t>
              </a:r>
              <a:endParaRPr b="0" i="0" sz="800" u="none" cap="none" strike="noStrike">
                <a:solidFill>
                  <a:srgbClr val="595959"/>
                </a:solidFill>
                <a:latin typeface="Montserrat"/>
                <a:ea typeface="Montserrat"/>
                <a:cs typeface="Montserrat"/>
                <a:sym typeface="Montserrat"/>
              </a:endParaRPr>
            </a:p>
          </p:txBody>
        </p:sp>
      </p:grpSp>
      <p:grpSp>
        <p:nvGrpSpPr>
          <p:cNvPr id="287" name="Google Shape;287;p34"/>
          <p:cNvGrpSpPr/>
          <p:nvPr/>
        </p:nvGrpSpPr>
        <p:grpSpPr>
          <a:xfrm>
            <a:off x="5842414" y="1399076"/>
            <a:ext cx="473400" cy="473400"/>
            <a:chOff x="5842489" y="1551001"/>
            <a:chExt cx="473400" cy="473400"/>
          </a:xfrm>
        </p:grpSpPr>
        <p:sp>
          <p:nvSpPr>
            <p:cNvPr id="288" name="Google Shape;288;p34"/>
            <p:cNvSpPr/>
            <p:nvPr/>
          </p:nvSpPr>
          <p:spPr>
            <a:xfrm rot="8100000">
              <a:off x="5911817" y="1620329"/>
              <a:ext cx="334744" cy="334744"/>
            </a:xfrm>
            <a:prstGeom prst="teardrop">
              <a:avLst>
                <a:gd fmla="val 100000" name="adj"/>
              </a:avLst>
            </a:prstGeom>
            <a:solidFill>
              <a:srgbClr val="B0C6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289" name="Google Shape;289;p34"/>
            <p:cNvSpPr/>
            <p:nvPr/>
          </p:nvSpPr>
          <p:spPr>
            <a:xfrm>
              <a:off x="6012139" y="1714099"/>
              <a:ext cx="134100" cy="134100"/>
            </a:xfrm>
            <a:prstGeom prst="ellipse">
              <a:avLst/>
            </a:prstGeom>
            <a:solidFill>
              <a:srgbClr val="FFFF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lang="el" sz="800">
                  <a:solidFill>
                    <a:srgbClr val="595959"/>
                  </a:solidFill>
                  <a:latin typeface="Montserrat"/>
                  <a:ea typeface="Montserrat"/>
                  <a:cs typeface="Montserrat"/>
                  <a:sym typeface="Montserrat"/>
                </a:rPr>
                <a:t>6</a:t>
              </a:r>
              <a:endParaRPr b="0" i="0" sz="800" u="none" cap="none" strike="noStrike">
                <a:solidFill>
                  <a:srgbClr val="595959"/>
                </a:solidFill>
                <a:latin typeface="Montserrat"/>
                <a:ea typeface="Montserrat"/>
                <a:cs typeface="Montserrat"/>
                <a:sym typeface="Montserrat"/>
              </a:endParaRPr>
            </a:p>
          </p:txBody>
        </p:sp>
      </p:grpSp>
      <p:grpSp>
        <p:nvGrpSpPr>
          <p:cNvPr id="290" name="Google Shape;290;p34"/>
          <p:cNvGrpSpPr/>
          <p:nvPr/>
        </p:nvGrpSpPr>
        <p:grpSpPr>
          <a:xfrm>
            <a:off x="6880739" y="3271975"/>
            <a:ext cx="473400" cy="473400"/>
            <a:chOff x="6880814" y="3423900"/>
            <a:chExt cx="473400" cy="473400"/>
          </a:xfrm>
        </p:grpSpPr>
        <p:sp>
          <p:nvSpPr>
            <p:cNvPr id="291" name="Google Shape;291;p34"/>
            <p:cNvSpPr/>
            <p:nvPr/>
          </p:nvSpPr>
          <p:spPr>
            <a:xfrm rot="-2700000">
              <a:off x="6950142" y="3493228"/>
              <a:ext cx="334744" cy="334744"/>
            </a:xfrm>
            <a:prstGeom prst="teardrop">
              <a:avLst>
                <a:gd fmla="val 100000" name="adj"/>
              </a:avLst>
            </a:prstGeom>
            <a:solidFill>
              <a:srgbClr val="B0C6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292" name="Google Shape;292;p34"/>
            <p:cNvSpPr/>
            <p:nvPr/>
          </p:nvSpPr>
          <p:spPr>
            <a:xfrm flipH="1">
              <a:off x="7050464" y="3600102"/>
              <a:ext cx="134100" cy="134100"/>
            </a:xfrm>
            <a:prstGeom prst="ellipse">
              <a:avLst/>
            </a:prstGeom>
            <a:solidFill>
              <a:srgbClr val="FFFF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lang="el" sz="800">
                  <a:solidFill>
                    <a:srgbClr val="595959"/>
                  </a:solidFill>
                  <a:latin typeface="Montserrat"/>
                  <a:ea typeface="Montserrat"/>
                  <a:cs typeface="Montserrat"/>
                  <a:sym typeface="Montserrat"/>
                </a:rPr>
                <a:t>7</a:t>
              </a:r>
              <a:endParaRPr b="0" i="0" sz="800" u="none" cap="none" strike="noStrike">
                <a:solidFill>
                  <a:srgbClr val="595959"/>
                </a:solidFill>
                <a:latin typeface="Montserrat"/>
                <a:ea typeface="Montserrat"/>
                <a:cs typeface="Montserrat"/>
                <a:sym typeface="Montserrat"/>
              </a:endParaRPr>
            </a:p>
          </p:txBody>
        </p:sp>
      </p:grpSp>
      <p:grpSp>
        <p:nvGrpSpPr>
          <p:cNvPr id="293" name="Google Shape;293;p34"/>
          <p:cNvGrpSpPr/>
          <p:nvPr/>
        </p:nvGrpSpPr>
        <p:grpSpPr>
          <a:xfrm>
            <a:off x="4852664" y="3271975"/>
            <a:ext cx="473400" cy="473400"/>
            <a:chOff x="4852739" y="3423900"/>
            <a:chExt cx="473400" cy="473400"/>
          </a:xfrm>
        </p:grpSpPr>
        <p:sp>
          <p:nvSpPr>
            <p:cNvPr id="294" name="Google Shape;294;p34"/>
            <p:cNvSpPr/>
            <p:nvPr/>
          </p:nvSpPr>
          <p:spPr>
            <a:xfrm rot="-2700000">
              <a:off x="4922067" y="3493228"/>
              <a:ext cx="334744" cy="334744"/>
            </a:xfrm>
            <a:prstGeom prst="teardrop">
              <a:avLst>
                <a:gd fmla="val 100000" name="adj"/>
              </a:avLst>
            </a:prstGeom>
            <a:solidFill>
              <a:srgbClr val="B0C6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295" name="Google Shape;295;p34"/>
            <p:cNvSpPr/>
            <p:nvPr/>
          </p:nvSpPr>
          <p:spPr>
            <a:xfrm flipH="1">
              <a:off x="5022389" y="3600102"/>
              <a:ext cx="134100" cy="134100"/>
            </a:xfrm>
            <a:prstGeom prst="ellipse">
              <a:avLst/>
            </a:prstGeom>
            <a:solidFill>
              <a:srgbClr val="FFFF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lang="el" sz="800">
                  <a:solidFill>
                    <a:srgbClr val="595959"/>
                  </a:solidFill>
                  <a:latin typeface="Montserrat"/>
                  <a:ea typeface="Montserrat"/>
                  <a:cs typeface="Montserrat"/>
                  <a:sym typeface="Montserrat"/>
                </a:rPr>
                <a:t>5</a:t>
              </a:r>
              <a:endParaRPr b="0" i="0" sz="800" u="none" cap="none" strike="noStrike">
                <a:solidFill>
                  <a:srgbClr val="595959"/>
                </a:solidFill>
                <a:latin typeface="Montserrat"/>
                <a:ea typeface="Montserrat"/>
                <a:cs typeface="Montserrat"/>
                <a:sym typeface="Montserrat"/>
              </a:endParaRPr>
            </a:p>
          </p:txBody>
        </p:sp>
      </p:grpSp>
      <p:grpSp>
        <p:nvGrpSpPr>
          <p:cNvPr id="296" name="Google Shape;296;p34"/>
          <p:cNvGrpSpPr/>
          <p:nvPr/>
        </p:nvGrpSpPr>
        <p:grpSpPr>
          <a:xfrm>
            <a:off x="2824589" y="3271975"/>
            <a:ext cx="473400" cy="473400"/>
            <a:chOff x="2824664" y="3423900"/>
            <a:chExt cx="473400" cy="473400"/>
          </a:xfrm>
        </p:grpSpPr>
        <p:sp>
          <p:nvSpPr>
            <p:cNvPr id="297" name="Google Shape;297;p34"/>
            <p:cNvSpPr/>
            <p:nvPr/>
          </p:nvSpPr>
          <p:spPr>
            <a:xfrm rot="-2700000">
              <a:off x="2893992" y="3493228"/>
              <a:ext cx="334744" cy="334744"/>
            </a:xfrm>
            <a:prstGeom prst="teardrop">
              <a:avLst>
                <a:gd fmla="val 100000" name="adj"/>
              </a:avLst>
            </a:prstGeom>
            <a:solidFill>
              <a:srgbClr val="B0C6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298" name="Google Shape;298;p34"/>
            <p:cNvSpPr/>
            <p:nvPr/>
          </p:nvSpPr>
          <p:spPr>
            <a:xfrm flipH="1">
              <a:off x="2994314" y="3600102"/>
              <a:ext cx="134100" cy="134100"/>
            </a:xfrm>
            <a:prstGeom prst="ellipse">
              <a:avLst/>
            </a:prstGeom>
            <a:solidFill>
              <a:srgbClr val="FFFF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lang="el" sz="800">
                  <a:solidFill>
                    <a:srgbClr val="595959"/>
                  </a:solidFill>
                  <a:latin typeface="Montserrat"/>
                  <a:ea typeface="Montserrat"/>
                  <a:cs typeface="Montserrat"/>
                  <a:sym typeface="Montserrat"/>
                </a:rPr>
                <a:t>3</a:t>
              </a:r>
              <a:endParaRPr b="0" i="0" sz="800" u="none" cap="none" strike="noStrike">
                <a:solidFill>
                  <a:srgbClr val="595959"/>
                </a:solidFill>
                <a:latin typeface="Montserrat"/>
                <a:ea typeface="Montserrat"/>
                <a:cs typeface="Montserrat"/>
                <a:sym typeface="Montserrat"/>
              </a:endParaRPr>
            </a:p>
          </p:txBody>
        </p:sp>
      </p:grpSp>
      <p:sp>
        <p:nvSpPr>
          <p:cNvPr id="299" name="Google Shape;299;p34"/>
          <p:cNvSpPr txBox="1"/>
          <p:nvPr/>
        </p:nvSpPr>
        <p:spPr>
          <a:xfrm>
            <a:off x="746950" y="851775"/>
            <a:ext cx="2221800" cy="533400"/>
          </a:xfrm>
          <a:prstGeom prst="rect">
            <a:avLst/>
          </a:prstGeom>
          <a:noFill/>
          <a:ln>
            <a:noFill/>
          </a:ln>
        </p:spPr>
        <p:txBody>
          <a:bodyPr anchorCtr="0" anchor="b" bIns="0" lIns="0" spcFirstLastPara="1" rIns="0" wrap="square" tIns="0">
            <a:noAutofit/>
          </a:bodyPr>
          <a:lstStyle/>
          <a:p>
            <a:pPr indent="0" lvl="0" marL="0" rtl="0" algn="ctr">
              <a:lnSpc>
                <a:spcPct val="115000"/>
              </a:lnSpc>
              <a:spcBef>
                <a:spcPts val="0"/>
              </a:spcBef>
              <a:spcAft>
                <a:spcPts val="0"/>
              </a:spcAft>
              <a:buClr>
                <a:srgbClr val="000000"/>
              </a:buClr>
              <a:buSzPts val="1100"/>
              <a:buFont typeface="Arial"/>
              <a:buNone/>
            </a:pPr>
            <a:r>
              <a:rPr b="1" lang="el" sz="1100">
                <a:solidFill>
                  <a:srgbClr val="595959"/>
                </a:solidFill>
                <a:latin typeface="Frank Ruhl Libre"/>
                <a:ea typeface="Frank Ruhl Libre"/>
                <a:cs typeface="Frank Ruhl Libre"/>
                <a:sym typeface="Frank Ruhl Libre"/>
              </a:rPr>
              <a:t>-F</a:t>
            </a:r>
            <a:r>
              <a:rPr b="1" lang="el" sz="1100">
                <a:solidFill>
                  <a:srgbClr val="595959"/>
                </a:solidFill>
                <a:latin typeface="Frank Ruhl Libre"/>
                <a:ea typeface="Frank Ruhl Libre"/>
                <a:cs typeface="Frank Ruhl Libre"/>
                <a:sym typeface="Frank Ruhl Libre"/>
              </a:rPr>
              <a:t>ine-tuned spaCy and BERT </a:t>
            </a:r>
            <a:endParaRPr b="1" sz="1100">
              <a:solidFill>
                <a:srgbClr val="595959"/>
              </a:solidFill>
              <a:latin typeface="Frank Ruhl Libre"/>
              <a:ea typeface="Frank Ruhl Libre"/>
              <a:cs typeface="Frank Ruhl Libre"/>
              <a:sym typeface="Frank Ruhl Libre"/>
            </a:endParaRPr>
          </a:p>
          <a:p>
            <a:pPr indent="0" lvl="0" marL="0" rtl="0" algn="ctr">
              <a:lnSpc>
                <a:spcPct val="115000"/>
              </a:lnSpc>
              <a:spcBef>
                <a:spcPts val="0"/>
              </a:spcBef>
              <a:spcAft>
                <a:spcPts val="0"/>
              </a:spcAft>
              <a:buClr>
                <a:srgbClr val="000000"/>
              </a:buClr>
              <a:buSzPts val="1100"/>
              <a:buFont typeface="Arial"/>
              <a:buNone/>
            </a:pPr>
            <a:r>
              <a:rPr b="1" lang="el" sz="1100">
                <a:solidFill>
                  <a:srgbClr val="595959"/>
                </a:solidFill>
                <a:latin typeface="Frank Ruhl Libre"/>
                <a:ea typeface="Frank Ruhl Libre"/>
                <a:cs typeface="Frank Ruhl Libre"/>
                <a:sym typeface="Frank Ruhl Libre"/>
              </a:rPr>
              <a:t>-Evaluation (50-50)</a:t>
            </a:r>
            <a:endParaRPr b="0" i="1" sz="1100" u="none" cap="none" strike="noStrike">
              <a:solidFill>
                <a:srgbClr val="595959"/>
              </a:solidFill>
              <a:latin typeface="Frank Ruhl Libre"/>
              <a:ea typeface="Frank Ruhl Libre"/>
              <a:cs typeface="Frank Ruhl Libre"/>
              <a:sym typeface="Frank Ruhl Libre"/>
            </a:endParaRPr>
          </a:p>
        </p:txBody>
      </p:sp>
      <p:sp>
        <p:nvSpPr>
          <p:cNvPr id="300" name="Google Shape;300;p34"/>
          <p:cNvSpPr txBox="1"/>
          <p:nvPr/>
        </p:nvSpPr>
        <p:spPr>
          <a:xfrm>
            <a:off x="3272852" y="851775"/>
            <a:ext cx="1556400" cy="533400"/>
          </a:xfrm>
          <a:prstGeom prst="rect">
            <a:avLst/>
          </a:prstGeom>
          <a:noFill/>
          <a:ln>
            <a:noFill/>
          </a:ln>
        </p:spPr>
        <p:txBody>
          <a:bodyPr anchorCtr="0" anchor="b" bIns="0" lIns="0" spcFirstLastPara="1" rIns="0" wrap="square" tIns="0">
            <a:noAutofit/>
          </a:bodyPr>
          <a:lstStyle/>
          <a:p>
            <a:pPr indent="0" lvl="0" marL="0" rtl="0" algn="ctr">
              <a:lnSpc>
                <a:spcPct val="115000"/>
              </a:lnSpc>
              <a:spcBef>
                <a:spcPts val="0"/>
              </a:spcBef>
              <a:spcAft>
                <a:spcPts val="0"/>
              </a:spcAft>
              <a:buClr>
                <a:srgbClr val="000000"/>
              </a:buClr>
              <a:buSzPts val="1100"/>
              <a:buFont typeface="Arial"/>
              <a:buNone/>
            </a:pPr>
            <a:r>
              <a:rPr b="1" lang="el" sz="1100">
                <a:solidFill>
                  <a:srgbClr val="595959"/>
                </a:solidFill>
                <a:latin typeface="Frank Ruhl Libre"/>
                <a:ea typeface="Frank Ruhl Libre"/>
                <a:cs typeface="Frank Ruhl Libre"/>
                <a:sym typeface="Frank Ruhl Libre"/>
              </a:rPr>
              <a:t>I</a:t>
            </a:r>
            <a:r>
              <a:rPr b="1" lang="el" sz="1100">
                <a:solidFill>
                  <a:srgbClr val="595959"/>
                </a:solidFill>
                <a:latin typeface="Frank Ruhl Libre"/>
                <a:ea typeface="Frank Ruhl Libre"/>
                <a:cs typeface="Frank Ruhl Libre"/>
                <a:sym typeface="Frank Ruhl Libre"/>
              </a:rPr>
              <a:t>nter-annotator agreement</a:t>
            </a:r>
            <a:endParaRPr b="0" i="0" sz="1100" u="none" cap="none" strike="noStrike">
              <a:solidFill>
                <a:srgbClr val="595959"/>
              </a:solidFill>
              <a:latin typeface="Frank Ruhl Libre"/>
              <a:ea typeface="Frank Ruhl Libre"/>
              <a:cs typeface="Frank Ruhl Libre"/>
              <a:sym typeface="Frank Ruhl Libre"/>
            </a:endParaRPr>
          </a:p>
        </p:txBody>
      </p:sp>
      <p:sp>
        <p:nvSpPr>
          <p:cNvPr id="301" name="Google Shape;301;p34"/>
          <p:cNvSpPr txBox="1"/>
          <p:nvPr/>
        </p:nvSpPr>
        <p:spPr>
          <a:xfrm>
            <a:off x="5278275" y="851775"/>
            <a:ext cx="1601700" cy="533400"/>
          </a:xfrm>
          <a:prstGeom prst="rect">
            <a:avLst/>
          </a:prstGeom>
          <a:noFill/>
          <a:ln>
            <a:noFill/>
          </a:ln>
        </p:spPr>
        <p:txBody>
          <a:bodyPr anchorCtr="0" anchor="b" bIns="0" lIns="0" spcFirstLastPara="1" rIns="0" wrap="square" tIns="0">
            <a:noAutofit/>
          </a:bodyPr>
          <a:lstStyle/>
          <a:p>
            <a:pPr indent="0" lvl="0" marL="0" marR="0" rtl="0" algn="ctr">
              <a:lnSpc>
                <a:spcPct val="115000"/>
              </a:lnSpc>
              <a:spcBef>
                <a:spcPts val="0"/>
              </a:spcBef>
              <a:spcAft>
                <a:spcPts val="0"/>
              </a:spcAft>
              <a:buClr>
                <a:srgbClr val="000000"/>
              </a:buClr>
              <a:buSzPts val="1100"/>
              <a:buFont typeface="Arial"/>
              <a:buNone/>
            </a:pPr>
            <a:r>
              <a:rPr b="1" lang="el" sz="1100">
                <a:solidFill>
                  <a:srgbClr val="595959"/>
                </a:solidFill>
                <a:latin typeface="Frank Ruhl Libre"/>
                <a:ea typeface="Frank Ruhl Libre"/>
                <a:cs typeface="Frank Ruhl Libre"/>
                <a:sym typeface="Frank Ruhl Libre"/>
              </a:rPr>
              <a:t>Geolocate the detected place-names on the map </a:t>
            </a:r>
            <a:endParaRPr b="0" i="0" sz="1100" u="none" cap="none" strike="noStrike">
              <a:solidFill>
                <a:srgbClr val="595959"/>
              </a:solidFill>
              <a:latin typeface="Frank Ruhl Libre"/>
              <a:ea typeface="Frank Ruhl Libre"/>
              <a:cs typeface="Frank Ruhl Libre"/>
              <a:sym typeface="Frank Ruhl Libre"/>
            </a:endParaRPr>
          </a:p>
        </p:txBody>
      </p:sp>
      <p:sp>
        <p:nvSpPr>
          <p:cNvPr id="302" name="Google Shape;302;p34"/>
          <p:cNvSpPr txBox="1"/>
          <p:nvPr/>
        </p:nvSpPr>
        <p:spPr>
          <a:xfrm>
            <a:off x="2364000" y="3759275"/>
            <a:ext cx="1601700" cy="533400"/>
          </a:xfrm>
          <a:prstGeom prst="rect">
            <a:avLst/>
          </a:prstGeom>
          <a:noFill/>
          <a:ln>
            <a:noFill/>
          </a:ln>
        </p:spPr>
        <p:txBody>
          <a:bodyPr anchorCtr="0" anchor="t" bIns="0" lIns="0" spcFirstLastPara="1" rIns="0" wrap="square" tIns="0">
            <a:noAutofit/>
          </a:bodyPr>
          <a:lstStyle/>
          <a:p>
            <a:pPr indent="0" lvl="0" marL="0" marR="0" rtl="0" algn="ctr">
              <a:lnSpc>
                <a:spcPct val="115000"/>
              </a:lnSpc>
              <a:spcBef>
                <a:spcPts val="0"/>
              </a:spcBef>
              <a:spcAft>
                <a:spcPts val="0"/>
              </a:spcAft>
              <a:buClr>
                <a:srgbClr val="000000"/>
              </a:buClr>
              <a:buSzPts val="1100"/>
              <a:buFont typeface="Arial"/>
              <a:buNone/>
            </a:pPr>
            <a:r>
              <a:rPr b="1" lang="el" sz="1100">
                <a:solidFill>
                  <a:srgbClr val="595959"/>
                </a:solidFill>
                <a:latin typeface="Frank Ruhl Libre"/>
                <a:ea typeface="Frank Ruhl Libre"/>
                <a:cs typeface="Frank Ruhl Libre"/>
                <a:sym typeface="Frank Ruhl Libre"/>
              </a:rPr>
              <a:t>Re-annotation (#20)</a:t>
            </a:r>
            <a:endParaRPr b="0" i="0" sz="1100" u="none" cap="none" strike="noStrike">
              <a:solidFill>
                <a:srgbClr val="595959"/>
              </a:solidFill>
              <a:latin typeface="Frank Ruhl Libre"/>
              <a:ea typeface="Frank Ruhl Libre"/>
              <a:cs typeface="Frank Ruhl Libre"/>
              <a:sym typeface="Frank Ruhl Libre"/>
            </a:endParaRPr>
          </a:p>
        </p:txBody>
      </p:sp>
      <p:sp>
        <p:nvSpPr>
          <p:cNvPr id="303" name="Google Shape;303;p34"/>
          <p:cNvSpPr txBox="1"/>
          <p:nvPr/>
        </p:nvSpPr>
        <p:spPr>
          <a:xfrm>
            <a:off x="4167175" y="3759275"/>
            <a:ext cx="1950000" cy="5334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0"/>
              </a:spcBef>
              <a:spcAft>
                <a:spcPts val="0"/>
              </a:spcAft>
              <a:buClr>
                <a:srgbClr val="000000"/>
              </a:buClr>
              <a:buSzPts val="1100"/>
              <a:buFont typeface="Arial"/>
              <a:buNone/>
            </a:pPr>
            <a:r>
              <a:rPr b="1" lang="el" sz="1100">
                <a:solidFill>
                  <a:srgbClr val="595959"/>
                </a:solidFill>
                <a:latin typeface="Frank Ruhl Libre"/>
                <a:ea typeface="Frank Ruhl Libre"/>
                <a:cs typeface="Frank Ruhl Libre"/>
                <a:sym typeface="Frank Ruhl Libre"/>
              </a:rPr>
              <a:t>Retrain BERT w/one tag</a:t>
            </a:r>
            <a:br>
              <a:rPr b="1" lang="el" sz="1100">
                <a:solidFill>
                  <a:srgbClr val="595959"/>
                </a:solidFill>
                <a:latin typeface="Frank Ruhl Libre"/>
                <a:ea typeface="Frank Ruhl Libre"/>
                <a:cs typeface="Frank Ruhl Libre"/>
                <a:sym typeface="Frank Ruhl Libre"/>
              </a:rPr>
            </a:br>
            <a:r>
              <a:rPr b="1" lang="el" sz="1100">
                <a:solidFill>
                  <a:srgbClr val="595959"/>
                </a:solidFill>
                <a:latin typeface="Frank Ruhl Libre"/>
                <a:ea typeface="Frank Ruhl Libre"/>
                <a:cs typeface="Frank Ruhl Libre"/>
                <a:sym typeface="Frank Ruhl Libre"/>
              </a:rPr>
              <a:t>(</a:t>
            </a:r>
            <a:r>
              <a:rPr b="1" lang="el" sz="900">
                <a:solidFill>
                  <a:srgbClr val="595959"/>
                </a:solidFill>
                <a:latin typeface="Frank Ruhl Libre"/>
                <a:ea typeface="Frank Ruhl Libre"/>
                <a:cs typeface="Frank Ruhl Libre"/>
                <a:sym typeface="Frank Ruhl Libre"/>
              </a:rPr>
              <a:t>PLACE: LOC | GPE</a:t>
            </a:r>
            <a:r>
              <a:rPr b="1" lang="el" sz="1100">
                <a:solidFill>
                  <a:srgbClr val="595959"/>
                </a:solidFill>
                <a:latin typeface="Frank Ruhl Libre"/>
                <a:ea typeface="Frank Ruhl Libre"/>
                <a:cs typeface="Frank Ruhl Libre"/>
                <a:sym typeface="Frank Ruhl Libre"/>
              </a:rPr>
              <a:t>)</a:t>
            </a:r>
            <a:endParaRPr b="1" sz="1100">
              <a:solidFill>
                <a:srgbClr val="595959"/>
              </a:solidFill>
              <a:latin typeface="Frank Ruhl Libre"/>
              <a:ea typeface="Frank Ruhl Libre"/>
              <a:cs typeface="Frank Ruhl Libre"/>
              <a:sym typeface="Frank Ruhl Libre"/>
            </a:endParaRPr>
          </a:p>
          <a:p>
            <a:pPr indent="0" lvl="0" marL="0" marR="0" rtl="0" algn="ctr">
              <a:lnSpc>
                <a:spcPct val="115000"/>
              </a:lnSpc>
              <a:spcBef>
                <a:spcPts val="0"/>
              </a:spcBef>
              <a:spcAft>
                <a:spcPts val="0"/>
              </a:spcAft>
              <a:buClr>
                <a:srgbClr val="000000"/>
              </a:buClr>
              <a:buSzPts val="1100"/>
              <a:buFont typeface="Arial"/>
              <a:buNone/>
            </a:pPr>
            <a:r>
              <a:t/>
            </a:r>
            <a:endParaRPr b="1" sz="1100">
              <a:solidFill>
                <a:srgbClr val="595959"/>
              </a:solidFill>
              <a:latin typeface="Frank Ruhl Libre"/>
              <a:ea typeface="Frank Ruhl Libre"/>
              <a:cs typeface="Frank Ruhl Libre"/>
              <a:sym typeface="Frank Ruhl Libre"/>
            </a:endParaRPr>
          </a:p>
        </p:txBody>
      </p:sp>
      <p:sp>
        <p:nvSpPr>
          <p:cNvPr id="304" name="Google Shape;304;p34"/>
          <p:cNvSpPr txBox="1"/>
          <p:nvPr/>
        </p:nvSpPr>
        <p:spPr>
          <a:xfrm>
            <a:off x="6339248" y="3759275"/>
            <a:ext cx="1556400" cy="5334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0"/>
              </a:spcBef>
              <a:spcAft>
                <a:spcPts val="0"/>
              </a:spcAft>
              <a:buClr>
                <a:srgbClr val="000000"/>
              </a:buClr>
              <a:buSzPts val="1100"/>
              <a:buFont typeface="Arial"/>
              <a:buNone/>
            </a:pPr>
            <a:r>
              <a:rPr b="1" lang="el" sz="1100">
                <a:solidFill>
                  <a:srgbClr val="595959"/>
                </a:solidFill>
                <a:latin typeface="Frank Ruhl Libre"/>
                <a:ea typeface="Frank Ruhl Libre"/>
                <a:cs typeface="Frank Ruhl Libre"/>
                <a:sym typeface="Frank Ruhl Libre"/>
              </a:rPr>
              <a:t>BERT vs. GeoNLP</a:t>
            </a:r>
            <a:endParaRPr b="1" sz="1100">
              <a:solidFill>
                <a:srgbClr val="595959"/>
              </a:solidFill>
              <a:latin typeface="Frank Ruhl Libre"/>
              <a:ea typeface="Frank Ruhl Libre"/>
              <a:cs typeface="Frank Ruhl Libre"/>
              <a:sym typeface="Frank Ruhl Libre"/>
            </a:endParaRPr>
          </a:p>
        </p:txBody>
      </p:sp>
      <p:sp>
        <p:nvSpPr>
          <p:cNvPr id="305" name="Google Shape;305;p34"/>
          <p:cNvSpPr txBox="1"/>
          <p:nvPr/>
        </p:nvSpPr>
        <p:spPr>
          <a:xfrm>
            <a:off x="7021575" y="705200"/>
            <a:ext cx="14463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t/>
            </a:r>
            <a:endParaRPr b="0" i="0" sz="1200" u="none" cap="none" strike="noStrike">
              <a:solidFill>
                <a:srgbClr val="334147"/>
              </a:solidFill>
              <a:latin typeface="Frank Ruhl Libre Light"/>
              <a:ea typeface="Frank Ruhl Libre Light"/>
              <a:cs typeface="Frank Ruhl Libre Light"/>
              <a:sym typeface="Frank Ruhl Libre Light"/>
            </a:endParaRPr>
          </a:p>
        </p:txBody>
      </p:sp>
      <p:sp>
        <p:nvSpPr>
          <p:cNvPr id="306" name="Google Shape;306;p34"/>
          <p:cNvSpPr txBox="1"/>
          <p:nvPr/>
        </p:nvSpPr>
        <p:spPr>
          <a:xfrm>
            <a:off x="7021575" y="985700"/>
            <a:ext cx="1345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p>
        </p:txBody>
      </p:sp>
      <p:sp>
        <p:nvSpPr>
          <p:cNvPr id="307" name="Google Shape;307;p34"/>
          <p:cNvSpPr txBox="1"/>
          <p:nvPr/>
        </p:nvSpPr>
        <p:spPr>
          <a:xfrm>
            <a:off x="1167075" y="620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b="1" lang="el" sz="1900">
                <a:solidFill>
                  <a:srgbClr val="FFFFFF"/>
                </a:solidFill>
                <a:latin typeface="EB Garamond"/>
                <a:ea typeface="EB Garamond"/>
                <a:cs typeface="EB Garamond"/>
                <a:sym typeface="EB Garamond"/>
              </a:rPr>
              <a:t>Our </a:t>
            </a:r>
            <a:r>
              <a:rPr b="1" lang="el" sz="1900">
                <a:solidFill>
                  <a:srgbClr val="FFFFFF"/>
                </a:solidFill>
                <a:latin typeface="EB Garamond"/>
                <a:ea typeface="EB Garamond"/>
                <a:cs typeface="EB Garamond"/>
                <a:sym typeface="EB Garamond"/>
              </a:rPr>
              <a:t>approach</a:t>
            </a:r>
            <a:endParaRPr b="1" sz="1900">
              <a:solidFill>
                <a:srgbClr val="FFFFFF"/>
              </a:solidFill>
              <a:latin typeface="EB Garamond"/>
              <a:ea typeface="EB Garamond"/>
              <a:cs typeface="EB Garamond"/>
              <a:sym typeface="EB Garamond"/>
            </a:endParaRPr>
          </a:p>
        </p:txBody>
      </p:sp>
      <p:grpSp>
        <p:nvGrpSpPr>
          <p:cNvPr id="308" name="Google Shape;308;p34"/>
          <p:cNvGrpSpPr/>
          <p:nvPr/>
        </p:nvGrpSpPr>
        <p:grpSpPr>
          <a:xfrm>
            <a:off x="7743714" y="1422901"/>
            <a:ext cx="473400" cy="473400"/>
            <a:chOff x="5842489" y="1551001"/>
            <a:chExt cx="473400" cy="473400"/>
          </a:xfrm>
        </p:grpSpPr>
        <p:sp>
          <p:nvSpPr>
            <p:cNvPr id="309" name="Google Shape;309;p34"/>
            <p:cNvSpPr/>
            <p:nvPr/>
          </p:nvSpPr>
          <p:spPr>
            <a:xfrm rot="8100000">
              <a:off x="5911817" y="1620329"/>
              <a:ext cx="334744" cy="334744"/>
            </a:xfrm>
            <a:prstGeom prst="teardrop">
              <a:avLst>
                <a:gd fmla="val 100000" name="adj"/>
              </a:avLst>
            </a:prstGeom>
            <a:solidFill>
              <a:srgbClr val="B0C6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310" name="Google Shape;310;p34"/>
            <p:cNvSpPr/>
            <p:nvPr/>
          </p:nvSpPr>
          <p:spPr>
            <a:xfrm>
              <a:off x="6012139" y="1714099"/>
              <a:ext cx="134100" cy="134100"/>
            </a:xfrm>
            <a:prstGeom prst="ellipse">
              <a:avLst/>
            </a:prstGeom>
            <a:solidFill>
              <a:srgbClr val="FFFF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lang="el" sz="800">
                  <a:solidFill>
                    <a:srgbClr val="595959"/>
                  </a:solidFill>
                  <a:latin typeface="Montserrat"/>
                  <a:ea typeface="Montserrat"/>
                  <a:cs typeface="Montserrat"/>
                  <a:sym typeface="Montserrat"/>
                </a:rPr>
                <a:t>8</a:t>
              </a:r>
              <a:endParaRPr b="0" i="0" sz="800" u="none" cap="none" strike="noStrike">
                <a:solidFill>
                  <a:srgbClr val="595959"/>
                </a:solidFill>
                <a:latin typeface="Montserrat"/>
                <a:ea typeface="Montserrat"/>
                <a:cs typeface="Montserrat"/>
                <a:sym typeface="Montserrat"/>
              </a:endParaRPr>
            </a:p>
          </p:txBody>
        </p:sp>
      </p:grpSp>
      <p:sp>
        <p:nvSpPr>
          <p:cNvPr id="311" name="Google Shape;311;p34"/>
          <p:cNvSpPr txBox="1"/>
          <p:nvPr/>
        </p:nvSpPr>
        <p:spPr>
          <a:xfrm>
            <a:off x="7228775" y="851775"/>
            <a:ext cx="1345200" cy="533400"/>
          </a:xfrm>
          <a:prstGeom prst="rect">
            <a:avLst/>
          </a:prstGeom>
          <a:noFill/>
          <a:ln>
            <a:noFill/>
          </a:ln>
        </p:spPr>
        <p:txBody>
          <a:bodyPr anchorCtr="0" anchor="b" bIns="0" lIns="0" spcFirstLastPara="1" rIns="0" wrap="square" tIns="0">
            <a:noAutofit/>
          </a:bodyPr>
          <a:lstStyle/>
          <a:p>
            <a:pPr indent="0" lvl="0" marL="0" marR="0" rtl="0" algn="ctr">
              <a:lnSpc>
                <a:spcPct val="115000"/>
              </a:lnSpc>
              <a:spcBef>
                <a:spcPts val="0"/>
              </a:spcBef>
              <a:spcAft>
                <a:spcPts val="0"/>
              </a:spcAft>
              <a:buClr>
                <a:srgbClr val="000000"/>
              </a:buClr>
              <a:buSzPts val="1100"/>
              <a:buFont typeface="Arial"/>
              <a:buNone/>
            </a:pPr>
            <a:r>
              <a:rPr b="1" lang="el" sz="1100">
                <a:solidFill>
                  <a:srgbClr val="595959"/>
                </a:solidFill>
                <a:latin typeface="Frank Ruhl Libre"/>
                <a:ea typeface="Frank Ruhl Libre"/>
                <a:cs typeface="Frank Ruhl Libre"/>
                <a:sym typeface="Frank Ruhl Libre"/>
              </a:rPr>
              <a:t>NER on </a:t>
            </a:r>
            <a:br>
              <a:rPr b="1" lang="el" sz="1100">
                <a:solidFill>
                  <a:srgbClr val="595959"/>
                </a:solidFill>
                <a:latin typeface="Frank Ruhl Libre"/>
                <a:ea typeface="Frank Ruhl Libre"/>
                <a:cs typeface="Frank Ruhl Libre"/>
                <a:sym typeface="Frank Ruhl Libre"/>
              </a:rPr>
            </a:br>
            <a:r>
              <a:rPr b="1" lang="el" sz="1100">
                <a:solidFill>
                  <a:srgbClr val="595959"/>
                </a:solidFill>
                <a:latin typeface="Frank Ruhl Libre"/>
                <a:ea typeface="Frank Ruhl Libre"/>
                <a:cs typeface="Frank Ruhl Libre"/>
                <a:sym typeface="Frank Ruhl Libre"/>
              </a:rPr>
              <a:t>OCRed output</a:t>
            </a:r>
            <a:endParaRPr b="1" sz="1100">
              <a:solidFill>
                <a:srgbClr val="595959"/>
              </a:solidFill>
              <a:latin typeface="Frank Ruhl Libre"/>
              <a:ea typeface="Frank Ruhl Libre"/>
              <a:cs typeface="Frank Ruhl Libre"/>
              <a:sym typeface="Frank Ruhl Libre"/>
            </a:endParaRPr>
          </a:p>
        </p:txBody>
      </p:sp>
      <p:grpSp>
        <p:nvGrpSpPr>
          <p:cNvPr id="312" name="Google Shape;312;p34"/>
          <p:cNvGrpSpPr/>
          <p:nvPr/>
        </p:nvGrpSpPr>
        <p:grpSpPr>
          <a:xfrm>
            <a:off x="1048164" y="3271975"/>
            <a:ext cx="473400" cy="473400"/>
            <a:chOff x="2824664" y="3423900"/>
            <a:chExt cx="473400" cy="473400"/>
          </a:xfrm>
        </p:grpSpPr>
        <p:sp>
          <p:nvSpPr>
            <p:cNvPr id="313" name="Google Shape;313;p34"/>
            <p:cNvSpPr/>
            <p:nvPr/>
          </p:nvSpPr>
          <p:spPr>
            <a:xfrm rot="-2700000">
              <a:off x="2893992" y="3493228"/>
              <a:ext cx="334744" cy="334744"/>
            </a:xfrm>
            <a:prstGeom prst="teardrop">
              <a:avLst>
                <a:gd fmla="val 100000" name="adj"/>
              </a:avLst>
            </a:prstGeom>
            <a:solidFill>
              <a:srgbClr val="B0C6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314" name="Google Shape;314;p34"/>
            <p:cNvSpPr/>
            <p:nvPr/>
          </p:nvSpPr>
          <p:spPr>
            <a:xfrm flipH="1">
              <a:off x="2994314" y="3600102"/>
              <a:ext cx="134100" cy="134100"/>
            </a:xfrm>
            <a:prstGeom prst="ellipse">
              <a:avLst/>
            </a:prstGeom>
            <a:solidFill>
              <a:srgbClr val="FFFF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lang="el" sz="800">
                  <a:solidFill>
                    <a:srgbClr val="595959"/>
                  </a:solidFill>
                  <a:latin typeface="Montserrat"/>
                  <a:ea typeface="Montserrat"/>
                  <a:cs typeface="Montserrat"/>
                  <a:sym typeface="Montserrat"/>
                </a:rPr>
                <a:t>1</a:t>
              </a:r>
              <a:endParaRPr b="0" i="0" sz="800" u="none" cap="none" strike="noStrike">
                <a:solidFill>
                  <a:srgbClr val="595959"/>
                </a:solidFill>
                <a:latin typeface="Montserrat"/>
                <a:ea typeface="Montserrat"/>
                <a:cs typeface="Montserrat"/>
                <a:sym typeface="Montserrat"/>
              </a:endParaRPr>
            </a:p>
          </p:txBody>
        </p:sp>
      </p:grpSp>
      <p:sp>
        <p:nvSpPr>
          <p:cNvPr id="315" name="Google Shape;315;p34"/>
          <p:cNvSpPr txBox="1"/>
          <p:nvPr/>
        </p:nvSpPr>
        <p:spPr>
          <a:xfrm>
            <a:off x="644650" y="3759275"/>
            <a:ext cx="1662600" cy="533400"/>
          </a:xfrm>
          <a:prstGeom prst="rect">
            <a:avLst/>
          </a:prstGeom>
          <a:noFill/>
          <a:ln>
            <a:noFill/>
          </a:ln>
        </p:spPr>
        <p:txBody>
          <a:bodyPr anchorCtr="0" anchor="t" bIns="0" lIns="0" spcFirstLastPara="1" rIns="0" wrap="square" tIns="0">
            <a:noAutofit/>
          </a:bodyPr>
          <a:lstStyle/>
          <a:p>
            <a:pPr indent="0" lvl="0" marL="0" marR="0" rtl="0" algn="ctr">
              <a:lnSpc>
                <a:spcPct val="115000"/>
              </a:lnSpc>
              <a:spcBef>
                <a:spcPts val="0"/>
              </a:spcBef>
              <a:spcAft>
                <a:spcPts val="0"/>
              </a:spcAft>
              <a:buClr>
                <a:srgbClr val="000000"/>
              </a:buClr>
              <a:buSzPts val="1100"/>
              <a:buFont typeface="Arial"/>
              <a:buNone/>
            </a:pPr>
            <a:r>
              <a:rPr b="1" lang="el" sz="1100">
                <a:solidFill>
                  <a:srgbClr val="595959"/>
                </a:solidFill>
                <a:latin typeface="Frank Ruhl Libre"/>
                <a:ea typeface="Frank Ruhl Libre"/>
                <a:cs typeface="Frank Ruhl Libre"/>
                <a:sym typeface="Frank Ruhl Libre"/>
              </a:rPr>
              <a:t>NER on inscriptions of</a:t>
            </a:r>
            <a:endParaRPr b="1" sz="1100">
              <a:solidFill>
                <a:srgbClr val="595959"/>
              </a:solidFill>
              <a:latin typeface="Frank Ruhl Libre"/>
              <a:ea typeface="Frank Ruhl Libre"/>
              <a:cs typeface="Frank Ruhl Libre"/>
              <a:sym typeface="Frank Ruhl Libre"/>
            </a:endParaRPr>
          </a:p>
          <a:p>
            <a:pPr indent="0" lvl="0" marL="0" marR="0" rtl="0" algn="ctr">
              <a:lnSpc>
                <a:spcPct val="115000"/>
              </a:lnSpc>
              <a:spcBef>
                <a:spcPts val="0"/>
              </a:spcBef>
              <a:spcAft>
                <a:spcPts val="0"/>
              </a:spcAft>
              <a:buClr>
                <a:srgbClr val="000000"/>
              </a:buClr>
              <a:buSzPts val="1100"/>
              <a:buFont typeface="Arial"/>
              <a:buNone/>
            </a:pPr>
            <a:r>
              <a:rPr b="1" i="1" lang="el" sz="1100">
                <a:solidFill>
                  <a:srgbClr val="595959"/>
                </a:solidFill>
                <a:latin typeface="Frank Ruhl Libre"/>
                <a:ea typeface="Frank Ruhl Libre"/>
                <a:cs typeface="Frank Ruhl Libre"/>
                <a:sym typeface="Frank Ruhl Libre"/>
              </a:rPr>
              <a:t>ukiyo-e</a:t>
            </a:r>
            <a:r>
              <a:rPr b="1" i="0" lang="el" sz="1100" u="none" cap="none" strike="noStrike">
                <a:solidFill>
                  <a:srgbClr val="595959"/>
                </a:solidFill>
                <a:latin typeface="Frank Ruhl Libre"/>
                <a:ea typeface="Frank Ruhl Libre"/>
                <a:cs typeface="Frank Ruhl Libre"/>
                <a:sym typeface="Frank Ruhl Libre"/>
              </a:rPr>
              <a:t> </a:t>
            </a:r>
            <a:r>
              <a:rPr b="1" lang="el" sz="1100">
                <a:solidFill>
                  <a:srgbClr val="595959"/>
                </a:solidFill>
                <a:latin typeface="Frank Ruhl Libre"/>
                <a:ea typeface="Frank Ruhl Libre"/>
                <a:cs typeface="Frank Ruhl Libre"/>
                <a:sym typeface="Frank Ruhl Libre"/>
              </a:rPr>
              <a:t>prints: </a:t>
            </a:r>
            <a:r>
              <a:rPr b="1" lang="el" sz="900">
                <a:solidFill>
                  <a:srgbClr val="595959"/>
                </a:solidFill>
                <a:latin typeface="Frank Ruhl Libre"/>
                <a:ea typeface="Frank Ruhl Libre"/>
                <a:cs typeface="Frank Ruhl Libre"/>
                <a:sym typeface="Frank Ruhl Libre"/>
              </a:rPr>
              <a:t>LOC &amp; GPE</a:t>
            </a:r>
            <a:endParaRPr b="0" i="0" sz="1100" u="none" cap="none" strike="noStrike">
              <a:solidFill>
                <a:srgbClr val="595959"/>
              </a:solidFill>
              <a:latin typeface="Frank Ruhl Libre"/>
              <a:ea typeface="Frank Ruhl Libre"/>
              <a:cs typeface="Frank Ruhl Libre"/>
              <a:sym typeface="Frank Ruhl Libre"/>
            </a:endParaRPr>
          </a:p>
        </p:txBody>
      </p:sp>
      <p:sp>
        <p:nvSpPr>
          <p:cNvPr id="316" name="Google Shape;316;p34"/>
          <p:cNvSpPr txBox="1"/>
          <p:nvPr/>
        </p:nvSpPr>
        <p:spPr>
          <a:xfrm>
            <a:off x="4330700" y="4368800"/>
            <a:ext cx="14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Frank Ruhl Libre"/>
              <a:ea typeface="Frank Ruhl Libre"/>
              <a:cs typeface="Frank Ruhl Libre"/>
              <a:sym typeface="Frank Ruhl Libre"/>
            </a:endParaRPr>
          </a:p>
        </p:txBody>
      </p:sp>
      <p:sp>
        <p:nvSpPr>
          <p:cNvPr id="317" name="Google Shape;317;p34"/>
          <p:cNvSpPr txBox="1"/>
          <p:nvPr/>
        </p:nvSpPr>
        <p:spPr>
          <a:xfrm>
            <a:off x="3814350" y="4068500"/>
            <a:ext cx="2796000" cy="465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l" sz="850">
                <a:solidFill>
                  <a:schemeClr val="accent6"/>
                </a:solidFill>
                <a:highlight>
                  <a:srgbClr val="FFFFFF"/>
                </a:highlight>
                <a:uFill>
                  <a:noFill/>
                </a:uFill>
                <a:latin typeface="Verdana"/>
                <a:ea typeface="Verdana"/>
                <a:cs typeface="Verdana"/>
                <a:sym typeface="Verdana"/>
                <a:hlinkClick r:id="rId4">
                  <a:extLst>
                    <a:ext uri="{A12FA001-AC4F-418D-AE19-62706E023703}">
                      <ahyp:hlinkClr val="tx"/>
                    </a:ext>
                  </a:extLst>
                </a:hlinkClick>
              </a:rPr>
              <a:t>(LREC 2022)</a:t>
            </a:r>
            <a:r>
              <a:rPr lang="el" sz="850">
                <a:solidFill>
                  <a:schemeClr val="accent6"/>
                </a:solidFill>
                <a:highlight>
                  <a:srgbClr val="FFFFFF"/>
                </a:highlight>
                <a:uFill>
                  <a:noFill/>
                </a:uFill>
                <a:latin typeface="Verdana"/>
                <a:ea typeface="Verdana"/>
                <a:cs typeface="Verdana"/>
                <a:sym typeface="Verdana"/>
                <a:hlinkClick r:id="rId5">
                  <a:extLst>
                    <a:ext uri="{A12FA001-AC4F-418D-AE19-62706E023703}">
                      <ahyp:hlinkClr val="tx"/>
                    </a:ext>
                  </a:extLst>
                </a:hlinkClick>
              </a:rPr>
              <a:t>“Distant Viewing of Ukiyo-e Prints.”</a:t>
            </a:r>
            <a:endParaRPr sz="850">
              <a:solidFill>
                <a:schemeClr val="accent6"/>
              </a:solidFill>
              <a:highlight>
                <a:srgbClr val="FFFFFF"/>
              </a:highlight>
              <a:uFill>
                <a:noFill/>
              </a:uFill>
              <a:latin typeface="Verdana"/>
              <a:ea typeface="Verdana"/>
              <a:cs typeface="Verdana"/>
              <a:sym typeface="Verdana"/>
              <a:hlinkClick r:id="rId6">
                <a:extLst>
                  <a:ext uri="{A12FA001-AC4F-418D-AE19-62706E023703}">
                    <ahyp:hlinkClr val="tx"/>
                  </a:ext>
                </a:extLst>
              </a:hlinkClick>
            </a:endParaRPr>
          </a:p>
          <a:p>
            <a:pPr indent="0" lvl="0" marL="0" rtl="0" algn="ctr">
              <a:lnSpc>
                <a:spcPct val="115000"/>
              </a:lnSpc>
              <a:spcBef>
                <a:spcPts val="0"/>
              </a:spcBef>
              <a:spcAft>
                <a:spcPts val="0"/>
              </a:spcAft>
              <a:buNone/>
            </a:pPr>
            <a:r>
              <a:rPr lang="el" sz="850">
                <a:solidFill>
                  <a:schemeClr val="accent6"/>
                </a:solidFill>
                <a:highlight>
                  <a:srgbClr val="FFFFFF"/>
                </a:highlight>
                <a:uFill>
                  <a:noFill/>
                </a:uFill>
                <a:latin typeface="Verdana"/>
                <a:ea typeface="Verdana"/>
                <a:cs typeface="Verdana"/>
                <a:sym typeface="Verdana"/>
                <a:hlinkClick r:id="rId7">
                  <a:extLst>
                    <a:ext uri="{A12FA001-AC4F-418D-AE19-62706E023703}">
                      <ahyp:hlinkClr val="tx"/>
                    </a:ext>
                  </a:extLst>
                </a:hlinkClick>
              </a:rPr>
              <a:t>Liagkou K., </a:t>
            </a:r>
            <a:r>
              <a:rPr lang="el" sz="850">
                <a:solidFill>
                  <a:schemeClr val="accent6"/>
                </a:solidFill>
                <a:highlight>
                  <a:srgbClr val="FFFFFF"/>
                </a:highlight>
                <a:uFill>
                  <a:noFill/>
                </a:uFill>
                <a:latin typeface="Verdana"/>
                <a:ea typeface="Verdana"/>
                <a:cs typeface="Verdana"/>
                <a:sym typeface="Verdana"/>
                <a:hlinkClick r:id="rId8">
                  <a:extLst>
                    <a:ext uri="{A12FA001-AC4F-418D-AE19-62706E023703}">
                      <ahyp:hlinkClr val="tx"/>
                    </a:ext>
                  </a:extLst>
                </a:hlinkClick>
              </a:rPr>
              <a:t>Machotka E. and Pavlopoulos J.</a:t>
            </a:r>
            <a:endParaRPr sz="1200">
              <a:solidFill>
                <a:schemeClr val="accent6"/>
              </a:solidFill>
              <a:latin typeface="Frank Ruhl Libre"/>
              <a:ea typeface="Frank Ruhl Libre"/>
              <a:cs typeface="Frank Ruhl Libre"/>
              <a:sym typeface="Frank Ruhl Libr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000"/>
                                        <p:tgtEl>
                                          <p:spTgt spid="312"/>
                                        </p:tgtEl>
                                      </p:cBhvr>
                                    </p:animEffect>
                                  </p:childTnLst>
                                </p:cTn>
                              </p:par>
                              <p:par>
                                <p:cTn fill="hold" nodeType="with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gtEl>
                                        <p:attrNameLst>
                                          <p:attrName>style.visibility</p:attrName>
                                        </p:attrNameLst>
                                      </p:cBhvr>
                                      <p:to>
                                        <p:strVal val="visible"/>
                                      </p:to>
                                    </p:set>
                                    <p:animEffect filter="fade" transition="in">
                                      <p:cBhvr>
                                        <p:cTn dur="1000"/>
                                        <p:tgtEl>
                                          <p:spTgt spid="281"/>
                                        </p:tgtEl>
                                      </p:cBhvr>
                                    </p:animEffect>
                                  </p:childTnLst>
                                </p:cTn>
                              </p:par>
                              <p:par>
                                <p:cTn fill="hold" nodeType="withEffect" presetClass="entr" presetID="10" presetSubtype="0">
                                  <p:stCondLst>
                                    <p:cond delay="0"/>
                                  </p:stCondLst>
                                  <p:childTnLst>
                                    <p:set>
                                      <p:cBhvr>
                                        <p:cTn dur="1" fill="hold">
                                          <p:stCondLst>
                                            <p:cond delay="0"/>
                                          </p:stCondLst>
                                        </p:cTn>
                                        <p:tgtEl>
                                          <p:spTgt spid="299"/>
                                        </p:tgtEl>
                                        <p:attrNameLst>
                                          <p:attrName>style.visibility</p:attrName>
                                        </p:attrNameLst>
                                      </p:cBhvr>
                                      <p:to>
                                        <p:strVal val="visible"/>
                                      </p:to>
                                    </p:set>
                                    <p:animEffect filter="fade" transition="in">
                                      <p:cBhvr>
                                        <p:cTn dur="1000"/>
                                        <p:tgtEl>
                                          <p:spTgt spid="2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0"/>
                                        <p:tgtEl>
                                          <p:spTgt spid="296"/>
                                        </p:tgtEl>
                                      </p:cBhvr>
                                    </p:animEffect>
                                  </p:childTnLst>
                                </p:cTn>
                              </p:par>
                              <p:par>
                                <p:cTn fill="hold" nodeType="withEffect" presetClass="entr" presetID="10" presetSubtype="0">
                                  <p:stCondLst>
                                    <p:cond delay="0"/>
                                  </p:stCondLst>
                                  <p:childTnLst>
                                    <p:set>
                                      <p:cBhvr>
                                        <p:cTn dur="1" fill="hold">
                                          <p:stCondLst>
                                            <p:cond delay="0"/>
                                          </p:stCondLst>
                                        </p:cTn>
                                        <p:tgtEl>
                                          <p:spTgt spid="302"/>
                                        </p:tgtEl>
                                        <p:attrNameLst>
                                          <p:attrName>style.visibility</p:attrName>
                                        </p:attrNameLst>
                                      </p:cBhvr>
                                      <p:to>
                                        <p:strVal val="visible"/>
                                      </p:to>
                                    </p:set>
                                    <p:animEffect filter="fade" transition="in">
                                      <p:cBhvr>
                                        <p:cTn dur="1000"/>
                                        <p:tgtEl>
                                          <p:spTgt spid="3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par>
                                <p:cTn fill="hold" nodeType="withEffect" presetClass="entr" presetID="10" presetSubtype="0">
                                  <p:stCondLst>
                                    <p:cond delay="0"/>
                                  </p:stCondLst>
                                  <p:childTnLst>
                                    <p:set>
                                      <p:cBhvr>
                                        <p:cTn dur="1" fill="hold">
                                          <p:stCondLst>
                                            <p:cond delay="0"/>
                                          </p:stCondLst>
                                        </p:cTn>
                                        <p:tgtEl>
                                          <p:spTgt spid="300"/>
                                        </p:tgtEl>
                                        <p:attrNameLst>
                                          <p:attrName>style.visibility</p:attrName>
                                        </p:attrNameLst>
                                      </p:cBhvr>
                                      <p:to>
                                        <p:strVal val="visible"/>
                                      </p:to>
                                    </p:set>
                                    <p:animEffect filter="fade" transition="in">
                                      <p:cBhvr>
                                        <p:cTn dur="1000"/>
                                        <p:tgtEl>
                                          <p:spTgt spid="3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par>
                                <p:cTn fill="hold" nodeType="withEffect" presetClass="entr" presetID="10" presetSubtype="0">
                                  <p:stCondLst>
                                    <p:cond delay="0"/>
                                  </p:stCondLst>
                                  <p:childTnLst>
                                    <p:set>
                                      <p:cBhvr>
                                        <p:cTn dur="1" fill="hold">
                                          <p:stCondLst>
                                            <p:cond delay="0"/>
                                          </p:stCondLst>
                                        </p:cTn>
                                        <p:tgtEl>
                                          <p:spTgt spid="303"/>
                                        </p:tgtEl>
                                        <p:attrNameLst>
                                          <p:attrName>style.visibility</p:attrName>
                                        </p:attrNameLst>
                                      </p:cBhvr>
                                      <p:to>
                                        <p:strVal val="visible"/>
                                      </p:to>
                                    </p:set>
                                    <p:animEffect filter="fade" transition="in">
                                      <p:cBhvr>
                                        <p:cTn dur="1000"/>
                                        <p:tgtEl>
                                          <p:spTgt spid="303"/>
                                        </p:tgtEl>
                                      </p:cBhvr>
                                    </p:animEffect>
                                  </p:childTnLst>
                                </p:cTn>
                              </p:par>
                              <p:par>
                                <p:cTn fill="hold" nodeType="with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par>
                                <p:cTn fill="hold" nodeType="with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1000"/>
                                        <p:tgtEl>
                                          <p:spTgt spid="3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par>
                                <p:cTn fill="hold" nodeType="with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1000"/>
                                        <p:tgtEl>
                                          <p:spTgt spid="3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gtEl>
                                        <p:attrNameLst>
                                          <p:attrName>style.visibility</p:attrName>
                                        </p:attrNameLst>
                                      </p:cBhvr>
                                      <p:to>
                                        <p:strVal val="visible"/>
                                      </p:to>
                                    </p:set>
                                    <p:animEffect filter="fade" transition="in">
                                      <p:cBhvr>
                                        <p:cTn dur="1000"/>
                                        <p:tgtEl>
                                          <p:spTgt spid="306"/>
                                        </p:tgtEl>
                                      </p:cBhvr>
                                    </p:animEffect>
                                  </p:childTnLst>
                                </p:cTn>
                              </p:par>
                              <p:par>
                                <p:cTn fill="hold" nodeType="with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1000"/>
                                        <p:tgtEl>
                                          <p:spTgt spid="308"/>
                                        </p:tgtEl>
                                      </p:cBhvr>
                                    </p:animEffect>
                                  </p:childTnLst>
                                </p:cTn>
                              </p:par>
                              <p:par>
                                <p:cTn fill="hold" nodeType="withEffect" presetClass="entr" presetID="10" presetSubtype="0">
                                  <p:stCondLst>
                                    <p:cond delay="0"/>
                                  </p:stCondLst>
                                  <p:childTnLst>
                                    <p:set>
                                      <p:cBhvr>
                                        <p:cTn dur="1" fill="hold">
                                          <p:stCondLst>
                                            <p:cond delay="0"/>
                                          </p:stCondLst>
                                        </p:cTn>
                                        <p:tgtEl>
                                          <p:spTgt spid="311"/>
                                        </p:tgtEl>
                                        <p:attrNameLst>
                                          <p:attrName>style.visibility</p:attrName>
                                        </p:attrNameLst>
                                      </p:cBhvr>
                                      <p:to>
                                        <p:strVal val="visible"/>
                                      </p:to>
                                    </p:set>
                                    <p:animEffect filter="fade" transition="in">
                                      <p:cBhvr>
                                        <p:cTn dur="1000"/>
                                        <p:tgtEl>
                                          <p:spTgt spid="3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1" name="Shape 321"/>
        <p:cNvGrpSpPr/>
        <p:nvPr/>
      </p:nvGrpSpPr>
      <p:grpSpPr>
        <a:xfrm>
          <a:off x="0" y="0"/>
          <a:ext cx="0" cy="0"/>
          <a:chOff x="0" y="0"/>
          <a:chExt cx="0" cy="0"/>
        </a:xfrm>
      </p:grpSpPr>
      <p:sp>
        <p:nvSpPr>
          <p:cNvPr id="322" name="Google Shape;322;p35"/>
          <p:cNvSpPr/>
          <p:nvPr/>
        </p:nvSpPr>
        <p:spPr>
          <a:xfrm>
            <a:off x="0" y="-3750"/>
            <a:ext cx="9144000" cy="5151000"/>
          </a:xfrm>
          <a:prstGeom prst="rect">
            <a:avLst/>
          </a:prstGeom>
          <a:solidFill>
            <a:srgbClr val="040E11">
              <a:alpha val="39040"/>
            </a:srgbClr>
          </a:solidFill>
          <a:ln>
            <a:noFill/>
          </a:ln>
        </p:spPr>
        <p:txBody>
          <a:bodyPr anchorCtr="0" anchor="ctr" bIns="91425" lIns="91425" spcFirstLastPara="1" rIns="91425" wrap="square" tIns="91425">
            <a:noAutofit/>
          </a:bodyPr>
          <a:lstStyle/>
          <a:p>
            <a:pPr indent="0" lvl="0" marL="0" rtl="0" algn="ctr">
              <a:spcBef>
                <a:spcPts val="800"/>
              </a:spcBef>
              <a:spcAft>
                <a:spcPts val="0"/>
              </a:spcAft>
              <a:buNone/>
            </a:pPr>
            <a:r>
              <a:rPr b="1" lang="el" sz="2000">
                <a:solidFill>
                  <a:schemeClr val="lt1"/>
                </a:solidFill>
                <a:latin typeface="EB Garamond"/>
                <a:ea typeface="EB Garamond"/>
                <a:cs typeface="EB Garamond"/>
                <a:sym typeface="EB Garamond"/>
              </a:rPr>
              <a:t>Each is geolocated</a:t>
            </a:r>
            <a:endParaRPr/>
          </a:p>
        </p:txBody>
      </p:sp>
      <p:sp>
        <p:nvSpPr>
          <p:cNvPr id="323" name="Google Shape;323;p35"/>
          <p:cNvSpPr txBox="1"/>
          <p:nvPr>
            <p:ph idx="12" type="sldNum"/>
          </p:nvPr>
        </p:nvSpPr>
        <p:spPr>
          <a:xfrm>
            <a:off x="4297650" y="4594775"/>
            <a:ext cx="548700" cy="54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l"/>
              <a:t>‹#›</a:t>
            </a:fld>
            <a:endParaRPr/>
          </a:p>
        </p:txBody>
      </p:sp>
      <p:grpSp>
        <p:nvGrpSpPr>
          <p:cNvPr id="324" name="Google Shape;324;p35"/>
          <p:cNvGrpSpPr/>
          <p:nvPr/>
        </p:nvGrpSpPr>
        <p:grpSpPr>
          <a:xfrm>
            <a:off x="2824402" y="165325"/>
            <a:ext cx="3495204" cy="4812840"/>
            <a:chOff x="2112475" y="238125"/>
            <a:chExt cx="3395050" cy="5238750"/>
          </a:xfrm>
        </p:grpSpPr>
        <p:sp>
          <p:nvSpPr>
            <p:cNvPr id="325" name="Google Shape;325;p35"/>
            <p:cNvSpPr/>
            <p:nvPr/>
          </p:nvSpPr>
          <p:spPr>
            <a:xfrm>
              <a:off x="2112475" y="238125"/>
              <a:ext cx="3395050" cy="5238750"/>
            </a:xfrm>
            <a:custGeom>
              <a:rect b="b" l="l" r="r" t="t"/>
              <a:pathLst>
                <a:path extrusionOk="0" h="209550" w="135802">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5"/>
            <p:cNvSpPr/>
            <p:nvPr/>
          </p:nvSpPr>
          <p:spPr>
            <a:xfrm>
              <a:off x="3671350" y="5147100"/>
              <a:ext cx="279175" cy="179900"/>
            </a:xfrm>
            <a:custGeom>
              <a:rect b="b" l="l" r="r" t="t"/>
              <a:pathLst>
                <a:path extrusionOk="0" h="7196" w="11167">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rgbClr val="FFFFFF"/>
            </a:solidFill>
            <a:ln cap="flat" cmpd="sng" w="9525">
              <a:solidFill>
                <a:srgbClr val="B0C6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5"/>
            <p:cNvSpPr/>
            <p:nvPr/>
          </p:nvSpPr>
          <p:spPr>
            <a:xfrm>
              <a:off x="3650725" y="446100"/>
              <a:ext cx="54375" cy="54350"/>
            </a:xfrm>
            <a:custGeom>
              <a:rect b="b" l="l" r="r" t="t"/>
              <a:pathLst>
                <a:path extrusionOk="0" h="2174" w="2175">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rgbClr val="FFFFFF"/>
            </a:solidFill>
            <a:ln cap="flat" cmpd="sng" w="9525">
              <a:solidFill>
                <a:srgbClr val="B0C6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5"/>
            <p:cNvSpPr/>
            <p:nvPr/>
          </p:nvSpPr>
          <p:spPr>
            <a:xfrm>
              <a:off x="3761275" y="423600"/>
              <a:ext cx="99325" cy="99325"/>
            </a:xfrm>
            <a:custGeom>
              <a:rect b="b" l="l" r="r" t="t"/>
              <a:pathLst>
                <a:path extrusionOk="0" h="3973" w="3973">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rgbClr val="FFFFFF"/>
            </a:solidFill>
            <a:ln cap="flat" cmpd="sng" w="9525">
              <a:solidFill>
                <a:srgbClr val="B0C6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 name="Google Shape;329;p35"/>
          <p:cNvSpPr txBox="1"/>
          <p:nvPr>
            <p:ph idx="4294967295" type="body"/>
          </p:nvPr>
        </p:nvSpPr>
        <p:spPr>
          <a:xfrm>
            <a:off x="146257" y="1768950"/>
            <a:ext cx="2393400" cy="1605600"/>
          </a:xfrm>
          <a:prstGeom prst="rect">
            <a:avLst/>
          </a:prstGeom>
          <a:noFill/>
          <a:effectLst>
            <a:outerShdw blurRad="28575" rotWithShape="0" algn="bl" dir="5400000" dist="9525">
              <a:srgbClr val="000000">
                <a:alpha val="31000"/>
              </a:srgbClr>
            </a:outerShdw>
          </a:effectLst>
        </p:spPr>
        <p:txBody>
          <a:bodyPr anchorCtr="0" anchor="ctr" bIns="0" lIns="0" spcFirstLastPara="1" rIns="0" wrap="square" tIns="0">
            <a:noAutofit/>
          </a:bodyPr>
          <a:lstStyle/>
          <a:p>
            <a:pPr indent="0" lvl="0" marL="0" rtl="0" algn="ctr">
              <a:spcBef>
                <a:spcPts val="600"/>
              </a:spcBef>
              <a:spcAft>
                <a:spcPts val="0"/>
              </a:spcAft>
              <a:buNone/>
            </a:pPr>
            <a:r>
              <a:rPr lang="el" sz="3600">
                <a:solidFill>
                  <a:srgbClr val="FFFFFF"/>
                </a:solidFill>
                <a:latin typeface="Frank Ruhl Libre Medium"/>
                <a:ea typeface="Frank Ruhl Libre Medium"/>
                <a:cs typeface="Frank Ruhl Libre Medium"/>
                <a:sym typeface="Frank Ruhl Libre Medium"/>
              </a:rPr>
              <a:t>Ukiyo-e Distant Viewer </a:t>
            </a:r>
            <a:endParaRPr sz="3600">
              <a:solidFill>
                <a:srgbClr val="FFFFFF"/>
              </a:solidFill>
              <a:latin typeface="Frank Ruhl Libre Medium"/>
              <a:ea typeface="Frank Ruhl Libre Medium"/>
              <a:cs typeface="Frank Ruhl Libre Medium"/>
              <a:sym typeface="Frank Ruhl Libre Medium"/>
            </a:endParaRPr>
          </a:p>
        </p:txBody>
      </p:sp>
      <p:sp>
        <p:nvSpPr>
          <p:cNvPr id="330" name="Google Shape;330;p35"/>
          <p:cNvSpPr txBox="1"/>
          <p:nvPr>
            <p:ph idx="4294967295" type="body"/>
          </p:nvPr>
        </p:nvSpPr>
        <p:spPr>
          <a:xfrm>
            <a:off x="6409800" y="3504575"/>
            <a:ext cx="2734200" cy="708000"/>
          </a:xfrm>
          <a:prstGeom prst="rect">
            <a:avLst/>
          </a:prstGeom>
          <a:noFill/>
          <a:effectLst>
            <a:outerShdw blurRad="28575" rotWithShape="0" algn="bl" dir="5400000" dist="9525">
              <a:srgbClr val="000000">
                <a:alpha val="31000"/>
              </a:srgbClr>
            </a:outerShdw>
          </a:effectLst>
        </p:spPr>
        <p:txBody>
          <a:bodyPr anchorCtr="0" anchor="ctr" bIns="0" lIns="0" spcFirstLastPara="1" rIns="0" wrap="square" tIns="0">
            <a:noAutofit/>
          </a:bodyPr>
          <a:lstStyle/>
          <a:p>
            <a:pPr indent="0" lvl="0" marL="0" rtl="0" algn="ctr">
              <a:spcBef>
                <a:spcPts val="800"/>
              </a:spcBef>
              <a:spcAft>
                <a:spcPts val="0"/>
              </a:spcAft>
              <a:buNone/>
            </a:pPr>
            <a:r>
              <a:rPr b="1" lang="el" sz="2000">
                <a:solidFill>
                  <a:schemeClr val="lt1"/>
                </a:solidFill>
                <a:latin typeface="EB Garamond"/>
                <a:ea typeface="EB Garamond"/>
                <a:cs typeface="EB Garamond"/>
                <a:sym typeface="EB Garamond"/>
              </a:rPr>
              <a:t>Then mapped (radio~frequency)</a:t>
            </a:r>
            <a:endParaRPr b="1" sz="2600">
              <a:solidFill>
                <a:schemeClr val="lt1"/>
              </a:solidFill>
            </a:endParaRPr>
          </a:p>
        </p:txBody>
      </p:sp>
      <p:pic>
        <p:nvPicPr>
          <p:cNvPr id="331" name="Google Shape;331;p35"/>
          <p:cNvPicPr preferRelativeResize="0"/>
          <p:nvPr/>
        </p:nvPicPr>
        <p:blipFill rotWithShape="1">
          <a:blip r:embed="rId4">
            <a:alphaModFix/>
          </a:blip>
          <a:srcRect b="0" l="0" r="32800" t="0"/>
          <a:stretch/>
        </p:blipFill>
        <p:spPr>
          <a:xfrm>
            <a:off x="2917550" y="535675"/>
            <a:ext cx="3308900" cy="4072149"/>
          </a:xfrm>
          <a:prstGeom prst="rect">
            <a:avLst/>
          </a:prstGeom>
          <a:noFill/>
          <a:ln>
            <a:noFill/>
          </a:ln>
        </p:spPr>
      </p:pic>
      <p:sp>
        <p:nvSpPr>
          <p:cNvPr id="332" name="Google Shape;332;p35"/>
          <p:cNvSpPr txBox="1"/>
          <p:nvPr/>
        </p:nvSpPr>
        <p:spPr>
          <a:xfrm>
            <a:off x="6144000" y="1049375"/>
            <a:ext cx="3000000" cy="800400"/>
          </a:xfrm>
          <a:prstGeom prst="rect">
            <a:avLst/>
          </a:prstGeom>
          <a:noFill/>
          <a:ln>
            <a:noFill/>
          </a:ln>
        </p:spPr>
        <p:txBody>
          <a:bodyPr anchorCtr="0" anchor="t" bIns="91425" lIns="91425" spcFirstLastPara="1" rIns="91425" wrap="square" tIns="91425">
            <a:spAutoFit/>
          </a:bodyPr>
          <a:lstStyle/>
          <a:p>
            <a:pPr indent="0" lvl="0" marL="0" rtl="0" algn="ctr">
              <a:spcBef>
                <a:spcPts val="800"/>
              </a:spcBef>
              <a:spcAft>
                <a:spcPts val="0"/>
              </a:spcAft>
              <a:buNone/>
            </a:pPr>
            <a:r>
              <a:rPr b="1" lang="el" sz="2000">
                <a:solidFill>
                  <a:schemeClr val="lt1"/>
                </a:solidFill>
                <a:latin typeface="EB Garamond"/>
                <a:ea typeface="EB Garamond"/>
                <a:cs typeface="EB Garamond"/>
                <a:sym typeface="EB Garamond"/>
              </a:rPr>
              <a:t>20,408 prints with inscriptions</a:t>
            </a:r>
            <a:endParaRPr/>
          </a:p>
        </p:txBody>
      </p:sp>
      <p:sp>
        <p:nvSpPr>
          <p:cNvPr id="333" name="Google Shape;333;p35"/>
          <p:cNvSpPr txBox="1"/>
          <p:nvPr/>
        </p:nvSpPr>
        <p:spPr>
          <a:xfrm>
            <a:off x="6276900" y="2043925"/>
            <a:ext cx="3000000" cy="708000"/>
          </a:xfrm>
          <a:prstGeom prst="rect">
            <a:avLst/>
          </a:prstGeom>
          <a:noFill/>
          <a:ln>
            <a:noFill/>
          </a:ln>
        </p:spPr>
        <p:txBody>
          <a:bodyPr anchorCtr="0" anchor="t" bIns="91425" lIns="91425" spcFirstLastPara="1" rIns="91425" wrap="square" tIns="91425">
            <a:spAutoFit/>
          </a:bodyPr>
          <a:lstStyle/>
          <a:p>
            <a:pPr indent="0" lvl="0" marL="0" rtl="0" algn="ctr">
              <a:spcBef>
                <a:spcPts val="800"/>
              </a:spcBef>
              <a:spcAft>
                <a:spcPts val="0"/>
              </a:spcAft>
              <a:buNone/>
            </a:pPr>
            <a:r>
              <a:rPr b="1" lang="el" sz="2000">
                <a:solidFill>
                  <a:schemeClr val="lt1"/>
                </a:solidFill>
                <a:latin typeface="EB Garamond"/>
                <a:ea typeface="EB Garamond"/>
                <a:cs typeface="EB Garamond"/>
                <a:sym typeface="EB Garamond"/>
              </a:rPr>
              <a:t>System-tagged places</a:t>
            </a:r>
            <a:br>
              <a:rPr b="1" lang="el" sz="2000">
                <a:solidFill>
                  <a:schemeClr val="lt1"/>
                </a:solidFill>
                <a:latin typeface="EB Garamond"/>
                <a:ea typeface="EB Garamond"/>
                <a:cs typeface="EB Garamond"/>
                <a:sym typeface="EB Garamond"/>
              </a:rPr>
            </a:br>
            <a:endParaRPr/>
          </a:p>
        </p:txBody>
      </p:sp>
      <p:sp>
        <p:nvSpPr>
          <p:cNvPr id="334" name="Google Shape;334;p35"/>
          <p:cNvSpPr txBox="1"/>
          <p:nvPr/>
        </p:nvSpPr>
        <p:spPr>
          <a:xfrm>
            <a:off x="6226450" y="2881950"/>
            <a:ext cx="3000000" cy="492600"/>
          </a:xfrm>
          <a:prstGeom prst="rect">
            <a:avLst/>
          </a:prstGeom>
          <a:noFill/>
          <a:ln>
            <a:noFill/>
          </a:ln>
        </p:spPr>
        <p:txBody>
          <a:bodyPr anchorCtr="0" anchor="t" bIns="91425" lIns="91425" spcFirstLastPara="1" rIns="91425" wrap="square" tIns="91425">
            <a:spAutoFit/>
          </a:bodyPr>
          <a:lstStyle/>
          <a:p>
            <a:pPr indent="0" lvl="0" marL="0" rtl="0" algn="ctr">
              <a:spcBef>
                <a:spcPts val="800"/>
              </a:spcBef>
              <a:spcAft>
                <a:spcPts val="0"/>
              </a:spcAft>
              <a:buNone/>
            </a:pPr>
            <a:r>
              <a:rPr b="1" lang="el" sz="2000">
                <a:solidFill>
                  <a:schemeClr val="lt1"/>
                </a:solidFill>
                <a:latin typeface="EB Garamond"/>
                <a:ea typeface="EB Garamond"/>
                <a:cs typeface="EB Garamond"/>
                <a:sym typeface="EB Garamond"/>
              </a:rPr>
              <a:t>Each is geolocated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1000"/>
                                        <p:tgtEl>
                                          <p:spTgt spid="3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3"/>
                                        </p:tgtEl>
                                        <p:attrNameLst>
                                          <p:attrName>style.visibility</p:attrName>
                                        </p:attrNameLst>
                                      </p:cBhvr>
                                      <p:to>
                                        <p:strVal val="visible"/>
                                      </p:to>
                                    </p:set>
                                    <p:animEffect filter="fade" transition="in">
                                      <p:cBhvr>
                                        <p:cTn dur="1000"/>
                                        <p:tgtEl>
                                          <p:spTgt spid="333"/>
                                        </p:tgtEl>
                                      </p:cBhvr>
                                    </p:animEffect>
                                  </p:childTnLst>
                                </p:cTn>
                              </p:par>
                              <p:par>
                                <p:cTn fill="hold" nodeType="withEffect" presetClass="entr" presetID="10" presetSubtype="0">
                                  <p:stCondLst>
                                    <p:cond delay="0"/>
                                  </p:stCondLst>
                                  <p:childTnLst>
                                    <p:set>
                                      <p:cBhvr>
                                        <p:cTn dur="1" fill="hold">
                                          <p:stCondLst>
                                            <p:cond delay="0"/>
                                          </p:stCondLst>
                                        </p:cTn>
                                        <p:tgtEl>
                                          <p:spTgt spid="334"/>
                                        </p:tgtEl>
                                        <p:attrNameLst>
                                          <p:attrName>style.visibility</p:attrName>
                                        </p:attrNameLst>
                                      </p:cBhvr>
                                      <p:to>
                                        <p:strVal val="visible"/>
                                      </p:to>
                                    </p:set>
                                    <p:animEffect filter="fade" transition="in">
                                      <p:cBhvr>
                                        <p:cTn dur="1000"/>
                                        <p:tgtEl>
                                          <p:spTgt spid="3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1000"/>
                                        <p:tgtEl>
                                          <p:spTgt spid="3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Dion template">
  <a:themeElements>
    <a:clrScheme name="Custom 347">
      <a:dk1>
        <a:srgbClr val="434343"/>
      </a:dk1>
      <a:lt1>
        <a:srgbClr val="FFFFFF"/>
      </a:lt1>
      <a:dk2>
        <a:srgbClr val="8A9BA6"/>
      </a:dk2>
      <a:lt2>
        <a:srgbClr val="D8DEE2"/>
      </a:lt2>
      <a:accent1>
        <a:srgbClr val="99BAB6"/>
      </a:accent1>
      <a:accent2>
        <a:srgbClr val="6B93A0"/>
      </a:accent2>
      <a:accent3>
        <a:srgbClr val="C0C99A"/>
      </a:accent3>
      <a:accent4>
        <a:srgbClr val="96B079"/>
      </a:accent4>
      <a:accent5>
        <a:srgbClr val="F3EDD7"/>
      </a:accent5>
      <a:accent6>
        <a:srgbClr val="C3B3A3"/>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